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Inter Light"/>
      <p:regular r:id="rId39"/>
      <p:bold r:id="rId40"/>
      <p:italic r:id="rId41"/>
      <p:boldItalic r:id="rId42"/>
    </p:embeddedFont>
    <p:embeddedFont>
      <p:font typeface="Inter SemiBold"/>
      <p:regular r:id="rId43"/>
      <p:bold r:id="rId44"/>
      <p:italic r:id="rId45"/>
      <p:boldItalic r:id="rId46"/>
    </p:embeddedFont>
    <p:embeddedFont>
      <p:font typeface="Inter"/>
      <p:regular r:id="rId47"/>
      <p:bold r:id="rId48"/>
      <p:italic r:id="rId49"/>
      <p:boldItalic r:id="rId50"/>
    </p:embeddedFont>
    <p:embeddedFont>
      <p:font typeface="Roboto Mono"/>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747775"/>
          </p15:clr>
        </p15:guide>
        <p15:guide id="2" pos="247">
          <p15:clr>
            <a:srgbClr val="747775"/>
          </p15:clr>
        </p15:guide>
        <p15:guide id="3" pos="5074">
          <p15:clr>
            <a:srgbClr val="747775"/>
          </p15:clr>
        </p15:guide>
        <p15:guide id="4" pos="5544">
          <p15:clr>
            <a:srgbClr val="747775"/>
          </p15:clr>
        </p15:guide>
        <p15:guide id="5" orient="horz" pos="21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47"/>
        <p:guide pos="5074"/>
        <p:guide pos="5544"/>
        <p:guide pos="21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terLight-bold.fntdata"/><Relationship Id="rId42" Type="http://schemas.openxmlformats.org/officeDocument/2006/relationships/font" Target="fonts/InterLight-boldItalic.fntdata"/><Relationship Id="rId41" Type="http://schemas.openxmlformats.org/officeDocument/2006/relationships/font" Target="fonts/InterLight-italic.fntdata"/><Relationship Id="rId44" Type="http://schemas.openxmlformats.org/officeDocument/2006/relationships/font" Target="fonts/InterSemiBold-bold.fntdata"/><Relationship Id="rId43" Type="http://schemas.openxmlformats.org/officeDocument/2006/relationships/font" Target="fonts/InterSemiBold-regular.fntdata"/><Relationship Id="rId46" Type="http://schemas.openxmlformats.org/officeDocument/2006/relationships/font" Target="fonts/InterSemiBold-boldItalic.fntdata"/><Relationship Id="rId45" Type="http://schemas.openxmlformats.org/officeDocument/2006/relationships/font" Target="fonts/InterSemi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Inter-bold.fntdata"/><Relationship Id="rId47" Type="http://schemas.openxmlformats.org/officeDocument/2006/relationships/font" Target="fonts/Inter-regular.fntdata"/><Relationship Id="rId49" Type="http://schemas.openxmlformats.org/officeDocument/2006/relationships/font" Target="fonts/Inter-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InterLight-regular.fntdata"/><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Mono-regular.fntdata"/><Relationship Id="rId50" Type="http://schemas.openxmlformats.org/officeDocument/2006/relationships/font" Target="fonts/Inter-boldItalic.fntdata"/><Relationship Id="rId53" Type="http://schemas.openxmlformats.org/officeDocument/2006/relationships/font" Target="fonts/RobotoMono-italic.fntdata"/><Relationship Id="rId52" Type="http://schemas.openxmlformats.org/officeDocument/2006/relationships/font" Target="fonts/RobotoMono-bold.fntdata"/><Relationship Id="rId11" Type="http://schemas.openxmlformats.org/officeDocument/2006/relationships/slide" Target="slides/slide6.xml"/><Relationship Id="rId10" Type="http://schemas.openxmlformats.org/officeDocument/2006/relationships/slide" Target="slides/slide5.xml"/><Relationship Id="rId54" Type="http://schemas.openxmlformats.org/officeDocument/2006/relationships/font" Target="fonts/RobotoMon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 name="Shape 12"/>
        <p:cNvGrpSpPr/>
        <p:nvPr/>
      </p:nvGrpSpPr>
      <p:grpSpPr>
        <a:xfrm>
          <a:off x="0" y="0"/>
          <a:ext cx="0" cy="0"/>
          <a:chOff x="0" y="0"/>
          <a:chExt cx="0" cy="0"/>
        </a:xfrm>
      </p:grpSpPr>
      <p:sp>
        <p:nvSpPr>
          <p:cNvPr id="13" name="Google Shape;13;g321f657816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 name="Google Shape;14;g321f657816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21f6578162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21f6578162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For </a:t>
            </a:r>
            <a:r>
              <a:rPr b="1" lang="en">
                <a:solidFill>
                  <a:schemeClr val="dk1"/>
                </a:solidFill>
              </a:rPr>
              <a:t>Example:</a:t>
            </a:r>
            <a:r>
              <a:rPr lang="en">
                <a:solidFill>
                  <a:schemeClr val="dk1"/>
                </a:solidFill>
              </a:rPr>
              <a:t> A </a:t>
            </a:r>
            <a:r>
              <a:rPr b="1" lang="en">
                <a:solidFill>
                  <a:schemeClr val="dk1"/>
                </a:solidFill>
              </a:rPr>
              <a:t>Creative Agent</a:t>
            </a:r>
            <a:r>
              <a:rPr lang="en">
                <a:solidFill>
                  <a:schemeClr val="dk1"/>
                </a:solidFill>
              </a:rPr>
              <a:t> proposes product names, and a </a:t>
            </a:r>
            <a:r>
              <a:rPr b="1" lang="en">
                <a:solidFill>
                  <a:schemeClr val="dk1"/>
                </a:solidFill>
              </a:rPr>
              <a:t>Critic Agent</a:t>
            </a:r>
            <a:r>
              <a:rPr lang="en">
                <a:solidFill>
                  <a:schemeClr val="dk1"/>
                </a:solidFill>
              </a:rPr>
              <a:t> provides feedback to create a refined list.</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21f6578162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21f6578162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Number 2: Role-Based Simulations: Here agents </a:t>
            </a:r>
            <a:r>
              <a:rPr lang="en">
                <a:solidFill>
                  <a:schemeClr val="dk1"/>
                </a:solidFill>
              </a:rPr>
              <a:t>mimic real-world scenarios to test workflows like customer interactions.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21f6578162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21f6578162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For Example:</a:t>
            </a:r>
            <a:r>
              <a:rPr lang="en">
                <a:solidFill>
                  <a:schemeClr val="dk1"/>
                </a:solidFill>
              </a:rPr>
              <a:t> A </a:t>
            </a:r>
            <a:r>
              <a:rPr b="1" lang="en">
                <a:solidFill>
                  <a:schemeClr val="dk1"/>
                </a:solidFill>
              </a:rPr>
              <a:t>Customer Query Agent</a:t>
            </a:r>
            <a:r>
              <a:rPr lang="en">
                <a:solidFill>
                  <a:schemeClr val="dk1"/>
                </a:solidFill>
              </a:rPr>
              <a:t> interacts with a </a:t>
            </a:r>
            <a:r>
              <a:rPr b="1" lang="en">
                <a:solidFill>
                  <a:schemeClr val="dk1"/>
                </a:solidFill>
              </a:rPr>
              <a:t>Support Agent</a:t>
            </a:r>
            <a:r>
              <a:rPr lang="en">
                <a:solidFill>
                  <a:schemeClr val="dk1"/>
                </a:solidFill>
              </a:rPr>
              <a:t> to resolve product questions.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21f6578162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21f6578162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Number 3: Debating Ideas: two agents perform </a:t>
            </a:r>
            <a:r>
              <a:rPr lang="en">
                <a:solidFill>
                  <a:schemeClr val="dk1"/>
                </a:solidFill>
              </a:rPr>
              <a:t>critical analysis by arguing opposing perspectives.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21f657816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21f657816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For </a:t>
            </a:r>
            <a:r>
              <a:rPr b="1" lang="en">
                <a:solidFill>
                  <a:schemeClr val="dk1"/>
                </a:solidFill>
              </a:rPr>
              <a:t>Example:</a:t>
            </a:r>
            <a:r>
              <a:rPr lang="en">
                <a:solidFill>
                  <a:schemeClr val="dk1"/>
                </a:solidFill>
              </a:rPr>
              <a:t> A </a:t>
            </a:r>
            <a:r>
              <a:rPr b="1" lang="en">
                <a:solidFill>
                  <a:schemeClr val="dk1"/>
                </a:solidFill>
              </a:rPr>
              <a:t>Prosecutor Agent</a:t>
            </a:r>
            <a:r>
              <a:rPr lang="en">
                <a:solidFill>
                  <a:schemeClr val="dk1"/>
                </a:solidFill>
              </a:rPr>
              <a:t> builds a case against a  defendant agent which highlights loopholes in that case.</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21f6578162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21f6578162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Number 4: Task Management: </a:t>
            </a:r>
            <a:r>
              <a:rPr lang="en">
                <a:solidFill>
                  <a:schemeClr val="dk1"/>
                </a:solidFill>
              </a:rPr>
              <a:t>two agents</a:t>
            </a:r>
            <a:r>
              <a:rPr b="1" lang="en">
                <a:solidFill>
                  <a:schemeClr val="dk1"/>
                </a:solidFill>
              </a:rPr>
              <a:t> </a:t>
            </a:r>
            <a:r>
              <a:rPr lang="en">
                <a:solidFill>
                  <a:schemeClr val="dk1"/>
                </a:solidFill>
              </a:rPr>
              <a:t>break down complex decisions into manageable steps through collaboration.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21f6578162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321f6578162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For Example:</a:t>
            </a:r>
            <a:r>
              <a:rPr lang="en">
                <a:solidFill>
                  <a:schemeClr val="dk1"/>
                </a:solidFill>
              </a:rPr>
              <a:t> A </a:t>
            </a:r>
            <a:r>
              <a:rPr b="1" lang="en">
                <a:solidFill>
                  <a:schemeClr val="dk1"/>
                </a:solidFill>
              </a:rPr>
              <a:t>Task Manager Agent</a:t>
            </a:r>
            <a:r>
              <a:rPr lang="en">
                <a:solidFill>
                  <a:schemeClr val="dk1"/>
                </a:solidFill>
              </a:rPr>
              <a:t> provides a defined structure to perform a task, and an </a:t>
            </a:r>
            <a:r>
              <a:rPr b="1" lang="en">
                <a:solidFill>
                  <a:schemeClr val="dk1"/>
                </a:solidFill>
              </a:rPr>
              <a:t>Executor</a:t>
            </a:r>
            <a:r>
              <a:rPr b="1" lang="en">
                <a:solidFill>
                  <a:schemeClr val="dk1"/>
                </a:solidFill>
              </a:rPr>
              <a:t> Agent</a:t>
            </a:r>
            <a:r>
              <a:rPr lang="en">
                <a:solidFill>
                  <a:schemeClr val="dk1"/>
                </a:solidFill>
              </a:rPr>
              <a:t> performs the tasks specified. These applications showcase the versatility of two-agent systems in streamlining communication and decision-making across business functions.</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21f6578162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321f6578162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Now that we understand the Two_agent Conversation Pattern, let’s look at the next conversation pattern, which is, </a:t>
            </a:r>
            <a:r>
              <a:rPr b="1" lang="en">
                <a:solidFill>
                  <a:schemeClr val="dk1"/>
                </a:solidFill>
              </a:rPr>
              <a:t>Sequential Chat,</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21f6578162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21f6578162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pattern connects multiple two-agent chats in a sequence. The two agents in a chat can be a combination of two assistant agents, two conversable agents, one assistant or conversable agent with a user proxy agent. The summary or history from one chat is passed to the next as context, allowing agents to handle sub-tasks sequentially.</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21f6578162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21f6578162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pattern is useful in breaking down complex tasks into manageable steps, each assigned to a different pair of agents. One drawback of this pattern is the unimodal flow. This can be addressed by the next conversation pattern which is Group chat.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 name="Shape 21"/>
        <p:cNvGrpSpPr/>
        <p:nvPr/>
      </p:nvGrpSpPr>
      <p:grpSpPr>
        <a:xfrm>
          <a:off x="0" y="0"/>
          <a:ext cx="0" cy="0"/>
          <a:chOff x="0" y="0"/>
          <a:chExt cx="0" cy="0"/>
        </a:xfrm>
      </p:grpSpPr>
      <p:sp>
        <p:nvSpPr>
          <p:cNvPr id="22" name="Google Shape;22;g32a8c9d7ca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 name="Google Shape;23;g32a8c9d7ca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321f6578162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321f6578162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Let’s talk more about Group Chat.</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321f6578162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321f6578162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This conversation pattern involves multiple agents in a single conversation, managed by a Group Chat Manager. </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21f6578162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321f6578162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pattern is ideal for collaboration scenarios where different perspectives are required like brainstorming or complex problem-solving.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321f6578162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321f6578162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a Group chat, the Group Chat Manager determines which agent speaks next using various strategies which we will talk about in later modules.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321f6578162_0_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321f6578162_0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Finally, we have </a:t>
            </a:r>
            <a:r>
              <a:rPr b="1" lang="en">
                <a:solidFill>
                  <a:schemeClr val="dk1"/>
                </a:solidFill>
              </a:rPr>
              <a:t>Nested Chat: </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321f6578162_0_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321f6578162_0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pattern is a way to group tasks conducted by multiple agents into a modular structure. This allows the agentic system to handle a specific workflow as one unit, which can then be easily included in larger conversations or systems. It’s especially useful for creating complex agentic systems that need to complete multi-step processes like managing email workflows, managing appointment workflows, streamlining user inquiries, or automating structured tasks like notifications and follow-ups across various domains.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321f6578162_0_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321f6578162_0_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These are the 4 main conversation patterns in Autogen to build agentic systems. We will explore the group chat and nested chat patterns in the later modules while in the rest of this module we will deep dive into the sequential chat conversation pattern. We will also explore how to enhance sequential patterns with tool use and code execution capabilities.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3204b54ddd3_2_58: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3" name="Google Shape;453;g3204b54ddd3_2_58: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100"/>
              <a:buNone/>
            </a:pPr>
            <a:r>
              <a:rPr lang="en">
                <a:solidFill>
                  <a:schemeClr val="dk1"/>
                </a:solidFill>
              </a:rPr>
              <a:t>Lets head to the next lesson to step into the world of multi-agents!</a:t>
            </a:r>
            <a:endParaRPr>
              <a:solidFill>
                <a:schemeClr val="dk1"/>
              </a:solidFill>
            </a:endParaRPr>
          </a:p>
        </p:txBody>
      </p:sp>
      <p:sp>
        <p:nvSpPr>
          <p:cNvPr id="454" name="Google Shape;454;g3204b54ddd3_2_58: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321f6578162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321f657816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We begin by </a:t>
            </a:r>
            <a:r>
              <a:rPr b="1" lang="en">
                <a:solidFill>
                  <a:schemeClr val="dk1"/>
                </a:solidFill>
              </a:rPr>
              <a:t>first defining the agents for different tasks</a:t>
            </a:r>
            <a:r>
              <a:rPr lang="en">
                <a:solidFill>
                  <a:schemeClr val="dk1"/>
                </a:solidFill>
              </a:rPr>
              <a:t> that we wish to perform using our two-agent system. Just as we defined CMO and CEO agents.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21f6578162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321f6578162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The second step in a Two agent chat is, Initiating Chat</a:t>
            </a:r>
            <a:r>
              <a:rPr lang="en">
                <a:solidFill>
                  <a:schemeClr val="dk1"/>
                </a:solidFill>
              </a:rPr>
              <a:t>. We use the initiate_chat() method of the ConversableAgent to start a conversation.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 name="Shape 28"/>
        <p:cNvGrpSpPr/>
        <p:nvPr/>
      </p:nvGrpSpPr>
      <p:grpSpPr>
        <a:xfrm>
          <a:off x="0" y="0"/>
          <a:ext cx="0" cy="0"/>
          <a:chOff x="0" y="0"/>
          <a:chExt cx="0" cy="0"/>
        </a:xfrm>
      </p:grpSpPr>
      <p:sp>
        <p:nvSpPr>
          <p:cNvPr id="29" name="Google Shape;29;g321a38f109d_0_3: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 name="Google Shape;30;g321a38f109d_0_3: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rPr lang="en">
                <a:solidFill>
                  <a:schemeClr val="dk1"/>
                </a:solidFill>
              </a:rPr>
              <a:t>Conversation patterns define how agents interact with each other.</a:t>
            </a:r>
            <a:endParaRPr>
              <a:solidFill>
                <a:schemeClr val="dk1"/>
              </a:solidFill>
            </a:endParaRPr>
          </a:p>
        </p:txBody>
      </p:sp>
      <p:sp>
        <p:nvSpPr>
          <p:cNvPr id="31" name="Google Shape;31;g321a38f109d_0_3: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321f6578162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321f6578162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agent that calls </a:t>
            </a:r>
            <a:r>
              <a:rPr lang="en">
                <a:solidFill>
                  <a:srgbClr val="188038"/>
                </a:solidFill>
                <a:latin typeface="Roboto Mono"/>
                <a:ea typeface="Roboto Mono"/>
                <a:cs typeface="Roboto Mono"/>
                <a:sym typeface="Roboto Mono"/>
              </a:rPr>
              <a:t>initiate_chat()</a:t>
            </a:r>
            <a:r>
              <a:rPr lang="en">
                <a:solidFill>
                  <a:schemeClr val="dk1"/>
                </a:solidFill>
              </a:rPr>
              <a:t> becomes the </a:t>
            </a:r>
            <a:r>
              <a:rPr b="1" lang="en">
                <a:solidFill>
                  <a:schemeClr val="dk1"/>
                </a:solidFill>
              </a:rPr>
              <a:t>sender</a:t>
            </a:r>
            <a:r>
              <a:rPr lang="en">
                <a:solidFill>
                  <a:schemeClr val="dk1"/>
                </a:solidFill>
              </a:rPr>
              <a:t> while the other agent becomes the </a:t>
            </a:r>
            <a:r>
              <a:rPr b="1" lang="en">
                <a:solidFill>
                  <a:schemeClr val="dk1"/>
                </a:solidFill>
              </a:rPr>
              <a:t>recipient</a:t>
            </a:r>
            <a:r>
              <a:rPr lang="en">
                <a:solidFill>
                  <a:schemeClr val="dk1"/>
                </a:solidFill>
              </a:rPr>
              <a:t>. Since the CMO initiated the chat,  hence was the “Sender” while “CEO” was the recipient. In this case, the CMO initiated the chat with the message, “I think we should focus more on B2B business”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321f6578162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321f6578162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Once, the conversation is initialized, the conversation runs for the defined number of turns.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321f6578162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321f6578162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The final step is about Chat Summarization</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lang="en">
                <a:solidFill>
                  <a:schemeClr val="dk1"/>
                </a:solidFill>
              </a:rPr>
              <a:t>Once the chat ends, the </a:t>
            </a:r>
            <a:r>
              <a:rPr lang="en">
                <a:solidFill>
                  <a:srgbClr val="188038"/>
                </a:solidFill>
                <a:latin typeface="Roboto Mono"/>
                <a:ea typeface="Roboto Mono"/>
                <a:cs typeface="Roboto Mono"/>
                <a:sym typeface="Roboto Mono"/>
              </a:rPr>
              <a:t>summary_method</a:t>
            </a:r>
            <a:r>
              <a:rPr lang="en">
                <a:solidFill>
                  <a:schemeClr val="dk1"/>
                </a:solidFill>
              </a:rPr>
              <a:t> parameter of </a:t>
            </a:r>
            <a:r>
              <a:rPr lang="en">
                <a:solidFill>
                  <a:srgbClr val="188038"/>
                </a:solidFill>
                <a:latin typeface="Roboto Mono"/>
                <a:ea typeface="Roboto Mono"/>
                <a:cs typeface="Roboto Mono"/>
                <a:sym typeface="Roboto Mono"/>
              </a:rPr>
              <a:t>initiate_chat()</a:t>
            </a:r>
            <a:r>
              <a:rPr lang="en">
                <a:solidFill>
                  <a:schemeClr val="dk1"/>
                </a:solidFill>
              </a:rPr>
              <a:t> defines how the chat history is summarized.</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Depending upon our requirements, We can either use the default method: </a:t>
            </a:r>
            <a:r>
              <a:rPr lang="en">
                <a:solidFill>
                  <a:srgbClr val="188038"/>
                </a:solidFill>
                <a:latin typeface="Roboto Mono"/>
                <a:ea typeface="Roboto Mono"/>
                <a:cs typeface="Roboto Mono"/>
                <a:sym typeface="Roboto Mono"/>
              </a:rPr>
              <a:t>'last_msg'</a:t>
            </a:r>
            <a:r>
              <a:rPr lang="en">
                <a:solidFill>
                  <a:schemeClr val="dk1"/>
                </a:solidFill>
              </a:rPr>
              <a:t>. Using this, we get the last message as the summary.</a:t>
            </a:r>
            <a:endParaRPr>
              <a:solidFill>
                <a:schemeClr val="dk1"/>
              </a:solidFill>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321f6578162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321f6578162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Or we can use </a:t>
            </a:r>
            <a:r>
              <a:rPr lang="en">
                <a:solidFill>
                  <a:srgbClr val="188038"/>
                </a:solidFill>
                <a:latin typeface="Roboto Mono"/>
                <a:ea typeface="Roboto Mono"/>
                <a:cs typeface="Roboto Mono"/>
                <a:sym typeface="Roboto Mono"/>
              </a:rPr>
              <a:t>'reflection_with_llm’. Using this, we get</a:t>
            </a:r>
            <a:r>
              <a:rPr lang="en">
                <a:solidFill>
                  <a:schemeClr val="dk1"/>
                </a:solidFill>
              </a:rPr>
              <a:t> for LLM-generated summary of the entire conversation. In the conversation agent we had built, we used “reflection_with_llm” to get the summary of the entire conversation at the end. </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 name="Shape 36"/>
        <p:cNvGrpSpPr/>
        <p:nvPr/>
      </p:nvGrpSpPr>
      <p:grpSpPr>
        <a:xfrm>
          <a:off x="0" y="0"/>
          <a:ext cx="0" cy="0"/>
          <a:chOff x="0" y="0"/>
          <a:chExt cx="0" cy="0"/>
        </a:xfrm>
      </p:grpSpPr>
      <p:sp>
        <p:nvSpPr>
          <p:cNvPr id="37" name="Google Shape;37;g321a38f109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 name="Google Shape;38;g321a38f109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They determine the flow of communication and collaboration in multi-agent systems. By understanding these patterns, you can create agents that can collaborate to execute adaptable workflows for tasks like personal assistance, customer support, and customized guidance.</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g321a38f109d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 name="Google Shape;46;g321a38f109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AutoGen offers four main conversation patterns - </a:t>
            </a:r>
            <a:r>
              <a:rPr b="1" lang="en">
                <a:solidFill>
                  <a:schemeClr val="dk1"/>
                </a:solidFill>
              </a:rPr>
              <a:t>Two Agent Chat, Sequential Chat, Group Chat, and Nested Chat.</a:t>
            </a:r>
            <a:r>
              <a:rPr lang="en">
                <a:solidFill>
                  <a:schemeClr val="dk1"/>
                </a:solidFill>
              </a:rPr>
              <a:t> Let us start with the first one. </a:t>
            </a:r>
            <a:endParaRPr>
              <a:solidFill>
                <a:schemeClr val="dk1"/>
              </a:solidFill>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21a38f109d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21a38f109d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Two-agent chat </a:t>
            </a:r>
            <a:r>
              <a:rPr lang="en">
                <a:solidFill>
                  <a:schemeClr val="dk1"/>
                </a:solidFill>
              </a:rPr>
              <a:t>is the simplest conversation pattern where two agents exchange information. This form is ideal for direct communication between two distinct roles.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2f5d25780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2f5d25780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Two-agent chat </a:t>
            </a:r>
            <a:r>
              <a:rPr lang="en">
                <a:solidFill>
                  <a:schemeClr val="dk1"/>
                </a:solidFill>
              </a:rPr>
              <a:t>is the simplest conversation pattern where two agents exchange information. This form is ideal for direct communication between two distinct roles.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21f6578162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21f6578162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In fact the business conversation agent that we built in the last module is an example of a Two-Agent chat. Now that we have understood how a two-agent chat works, let’s look at a few areas where a two agent conversation pattern is particularly useful.</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21f6578162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21f6578162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Number 1: Reflection-Based Systems: </a:t>
            </a:r>
            <a:r>
              <a:rPr lang="en">
                <a:solidFill>
                  <a:schemeClr val="dk1"/>
                </a:solidFill>
              </a:rPr>
              <a:t>In these systems one agent creates content and the other reviews and suggests improvements.</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 name="Shape 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10" name="Google Shape;10;p3"/>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blip>
          <a:stretch>
            <a:fillRect/>
          </a:stretch>
        </p:blipFill>
        <p:spPr>
          <a:xfrm>
            <a:off x="8051501" y="4690220"/>
            <a:ext cx="753175" cy="216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 name="Shape 15"/>
        <p:cNvGrpSpPr/>
        <p:nvPr/>
      </p:nvGrpSpPr>
      <p:grpSpPr>
        <a:xfrm>
          <a:off x="0" y="0"/>
          <a:ext cx="0" cy="0"/>
          <a:chOff x="0" y="0"/>
          <a:chExt cx="0" cy="0"/>
        </a:xfrm>
      </p:grpSpPr>
      <p:sp>
        <p:nvSpPr>
          <p:cNvPr id="16" name="Google Shape;16;p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7" name="Google Shape;17;p4"/>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8" name="Google Shape;18;p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 name="Google Shape;19;p4"/>
          <p:cNvSpPr txBox="1"/>
          <p:nvPr/>
        </p:nvSpPr>
        <p:spPr>
          <a:xfrm>
            <a:off x="311700" y="2200550"/>
            <a:ext cx="585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Inter"/>
                <a:ea typeface="Inter"/>
                <a:cs typeface="Inter"/>
                <a:sym typeface="Inter"/>
              </a:rPr>
              <a:t>Conversation</a:t>
            </a:r>
            <a:r>
              <a:rPr lang="en" sz="2500">
                <a:solidFill>
                  <a:schemeClr val="lt1"/>
                </a:solidFill>
                <a:latin typeface="Inter"/>
                <a:ea typeface="Inter"/>
                <a:cs typeface="Inter"/>
                <a:sym typeface="Inter"/>
              </a:rPr>
              <a:t> Patterns in Autogen</a:t>
            </a:r>
            <a:endParaRPr sz="2500">
              <a:solidFill>
                <a:schemeClr val="lt1"/>
              </a:solidFill>
              <a:latin typeface="Inter"/>
              <a:ea typeface="Inter"/>
              <a:cs typeface="Inter"/>
              <a:sym typeface="Inter"/>
            </a:endParaRPr>
          </a:p>
        </p:txBody>
      </p:sp>
      <p:sp>
        <p:nvSpPr>
          <p:cNvPr id="20" name="Google Shape;20;p4"/>
          <p:cNvSpPr txBox="1"/>
          <p:nvPr/>
        </p:nvSpPr>
        <p:spPr>
          <a:xfrm>
            <a:off x="314689" y="3939725"/>
            <a:ext cx="6250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Apoorv Vishnoi</a:t>
            </a:r>
            <a:endParaRPr sz="1800">
              <a:solidFill>
                <a:schemeClr val="lt1"/>
              </a:solidFill>
            </a:endParaRPr>
          </a:p>
          <a:p>
            <a:pPr indent="0" lvl="0" marL="0" rtl="0" algn="l">
              <a:spcBef>
                <a:spcPts val="0"/>
              </a:spcBef>
              <a:spcAft>
                <a:spcPts val="0"/>
              </a:spcAft>
              <a:buNone/>
            </a:pPr>
            <a:r>
              <a:rPr lang="en" sz="1500">
                <a:solidFill>
                  <a:schemeClr val="lt1"/>
                </a:solidFill>
              </a:rPr>
              <a:t>Head of </a:t>
            </a:r>
            <a:r>
              <a:rPr lang="en" sz="1500">
                <a:solidFill>
                  <a:schemeClr val="lt1"/>
                </a:solidFill>
              </a:rPr>
              <a:t>Training, Analytics Vidhya</a:t>
            </a:r>
            <a:endParaRPr sz="15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3"/>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 name="Google Shape;119;p1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Reflection-Based Systems</a:t>
            </a:r>
            <a:endParaRPr b="1" sz="2400">
              <a:solidFill>
                <a:schemeClr val="lt1"/>
              </a:solidFill>
              <a:latin typeface="Inter"/>
              <a:ea typeface="Inter"/>
              <a:cs typeface="Inter"/>
              <a:sym typeface="Inter"/>
            </a:endParaRPr>
          </a:p>
        </p:txBody>
      </p:sp>
      <p:sp>
        <p:nvSpPr>
          <p:cNvPr id="120" name="Google Shape;120;p13"/>
          <p:cNvSpPr/>
          <p:nvPr/>
        </p:nvSpPr>
        <p:spPr>
          <a:xfrm>
            <a:off x="1214550" y="1759600"/>
            <a:ext cx="5742300" cy="2702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21" name="Google Shape;121;p13"/>
          <p:cNvSpPr/>
          <p:nvPr/>
        </p:nvSpPr>
        <p:spPr>
          <a:xfrm>
            <a:off x="1402785" y="273689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chemeClr val="lt1"/>
              </a:solidFill>
              <a:latin typeface="Inter"/>
              <a:ea typeface="Inter"/>
              <a:cs typeface="Inter"/>
              <a:sym typeface="Inter"/>
            </a:endParaRPr>
          </a:p>
          <a:p>
            <a:pPr indent="0" lvl="0" marL="0" rtl="0" algn="l">
              <a:spcBef>
                <a:spcPts val="0"/>
              </a:spcBef>
              <a:spcAft>
                <a:spcPts val="0"/>
              </a:spcAft>
              <a:buNone/>
            </a:pPr>
            <a:r>
              <a:rPr b="1" lang="en" sz="1200">
                <a:solidFill>
                  <a:schemeClr val="lt1"/>
                </a:solidFill>
                <a:latin typeface="Inter"/>
                <a:ea typeface="Inter"/>
                <a:cs typeface="Inter"/>
                <a:sym typeface="Inter"/>
              </a:rPr>
              <a:t> Initializer</a:t>
            </a:r>
            <a:endParaRPr b="1" sz="1200">
              <a:solidFill>
                <a:schemeClr val="lt1"/>
              </a:solidFill>
              <a:latin typeface="Inter"/>
              <a:ea typeface="Inter"/>
              <a:cs typeface="Inter"/>
              <a:sym typeface="Inter"/>
            </a:endParaRPr>
          </a:p>
          <a:p>
            <a:pPr indent="0" lvl="0" marL="0" rtl="0" algn="l">
              <a:spcBef>
                <a:spcPts val="0"/>
              </a:spcBef>
              <a:spcAft>
                <a:spcPts val="0"/>
              </a:spcAft>
              <a:buNone/>
            </a:pPr>
            <a:r>
              <a:t/>
            </a:r>
            <a:endParaRPr b="1" sz="1200">
              <a:solidFill>
                <a:schemeClr val="lt1"/>
              </a:solidFill>
              <a:latin typeface="Inter"/>
              <a:ea typeface="Inter"/>
              <a:cs typeface="Inter"/>
              <a:sym typeface="Inter"/>
            </a:endParaRPr>
          </a:p>
        </p:txBody>
      </p:sp>
      <p:cxnSp>
        <p:nvCxnSpPr>
          <p:cNvPr id="122" name="Google Shape;122;p13"/>
          <p:cNvCxnSpPr>
            <a:stCxn id="121" idx="3"/>
          </p:cNvCxnSpPr>
          <p:nvPr/>
        </p:nvCxnSpPr>
        <p:spPr>
          <a:xfrm>
            <a:off x="2454885" y="3122997"/>
            <a:ext cx="1359000" cy="0"/>
          </a:xfrm>
          <a:prstGeom prst="straightConnector1">
            <a:avLst/>
          </a:prstGeom>
          <a:noFill/>
          <a:ln cap="flat" cmpd="sng" w="19050">
            <a:solidFill>
              <a:srgbClr val="DAE0E6"/>
            </a:solidFill>
            <a:prstDash val="solid"/>
            <a:round/>
            <a:headEnd len="med" w="med" type="none"/>
            <a:tailEnd len="med" w="med" type="stealth"/>
          </a:ln>
        </p:spPr>
      </p:cxnSp>
      <p:sp>
        <p:nvSpPr>
          <p:cNvPr id="123" name="Google Shape;123;p13"/>
          <p:cNvSpPr/>
          <p:nvPr/>
        </p:nvSpPr>
        <p:spPr>
          <a:xfrm>
            <a:off x="3427847" y="201214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Creative Agent</a:t>
            </a:r>
            <a:endParaRPr b="1" sz="1100">
              <a:solidFill>
                <a:srgbClr val="85D992"/>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sp>
        <p:nvSpPr>
          <p:cNvPr id="124" name="Google Shape;124;p13"/>
          <p:cNvSpPr/>
          <p:nvPr/>
        </p:nvSpPr>
        <p:spPr>
          <a:xfrm>
            <a:off x="3427847" y="344494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Critic Agent</a:t>
            </a:r>
            <a:endParaRPr b="1" sz="1100">
              <a:solidFill>
                <a:srgbClr val="F9C823"/>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cxnSp>
        <p:nvCxnSpPr>
          <p:cNvPr id="125" name="Google Shape;125;p13"/>
          <p:cNvCxnSpPr>
            <a:stCxn id="123" idx="2"/>
            <a:endCxn id="124" idx="0"/>
          </p:cNvCxnSpPr>
          <p:nvPr/>
        </p:nvCxnSpPr>
        <p:spPr>
          <a:xfrm>
            <a:off x="3953897" y="2784348"/>
            <a:ext cx="0" cy="660600"/>
          </a:xfrm>
          <a:prstGeom prst="straightConnector1">
            <a:avLst/>
          </a:prstGeom>
          <a:noFill/>
          <a:ln cap="flat" cmpd="sng" w="19050">
            <a:solidFill>
              <a:srgbClr val="DAE0E6"/>
            </a:solidFill>
            <a:prstDash val="solid"/>
            <a:round/>
            <a:headEnd len="med" w="med" type="stealth"/>
            <a:tailEnd len="med" w="med" type="stealth"/>
          </a:ln>
        </p:spPr>
      </p:cxnSp>
      <p:cxnSp>
        <p:nvCxnSpPr>
          <p:cNvPr id="126" name="Google Shape;126;p13"/>
          <p:cNvCxnSpPr>
            <a:endCxn id="127" idx="1"/>
          </p:cNvCxnSpPr>
          <p:nvPr/>
        </p:nvCxnSpPr>
        <p:spPr>
          <a:xfrm>
            <a:off x="4639802" y="31229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127" name="Google Shape;127;p13"/>
          <p:cNvSpPr/>
          <p:nvPr/>
        </p:nvSpPr>
        <p:spPr>
          <a:xfrm>
            <a:off x="5381402" y="2736897"/>
            <a:ext cx="14418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Inter"/>
              <a:ea typeface="Inter"/>
              <a:cs typeface="Inter"/>
              <a:sym typeface="Inter"/>
            </a:endParaRPr>
          </a:p>
          <a:p>
            <a:pPr indent="0" lvl="0" marL="0" rtl="0" algn="ctr">
              <a:spcBef>
                <a:spcPts val="0"/>
              </a:spcBef>
              <a:spcAft>
                <a:spcPts val="0"/>
              </a:spcAft>
              <a:buNone/>
            </a:pPr>
            <a:r>
              <a:rPr b="1" lang="en" sz="1300">
                <a:solidFill>
                  <a:schemeClr val="lt1"/>
                </a:solidFill>
                <a:latin typeface="Inter"/>
                <a:ea typeface="Inter"/>
                <a:cs typeface="Inter"/>
                <a:sym typeface="Inter"/>
              </a:rPr>
              <a:t> Summarizer</a:t>
            </a:r>
            <a:endParaRPr b="1" sz="1300">
              <a:solidFill>
                <a:schemeClr val="lt1"/>
              </a:solidFill>
              <a:latin typeface="Inter"/>
              <a:ea typeface="Inter"/>
              <a:cs typeface="Inter"/>
              <a:sym typeface="Inter"/>
            </a:endParaRPr>
          </a:p>
          <a:p>
            <a:pPr indent="0" lvl="0" marL="0" rtl="0" algn="ctr">
              <a:spcBef>
                <a:spcPts val="0"/>
              </a:spcBef>
              <a:spcAft>
                <a:spcPts val="0"/>
              </a:spcAft>
              <a:buNone/>
            </a:pPr>
            <a:r>
              <a:t/>
            </a:r>
            <a:endParaRPr b="1" sz="1300">
              <a:solidFill>
                <a:schemeClr val="lt1"/>
              </a:solidFill>
              <a:latin typeface="Inter"/>
              <a:ea typeface="Inter"/>
              <a:cs typeface="Inter"/>
              <a:sym typeface="Inter"/>
            </a:endParaRPr>
          </a:p>
        </p:txBody>
      </p:sp>
      <p:cxnSp>
        <p:nvCxnSpPr>
          <p:cNvPr id="128" name="Google Shape;128;p13"/>
          <p:cNvCxnSpPr/>
          <p:nvPr/>
        </p:nvCxnSpPr>
        <p:spPr>
          <a:xfrm>
            <a:off x="6839423" y="3122923"/>
            <a:ext cx="540300" cy="0"/>
          </a:xfrm>
          <a:prstGeom prst="straightConnector1">
            <a:avLst/>
          </a:prstGeom>
          <a:noFill/>
          <a:ln cap="flat" cmpd="sng" w="19050">
            <a:solidFill>
              <a:srgbClr val="DAE0E6"/>
            </a:solidFill>
            <a:prstDash val="solid"/>
            <a:round/>
            <a:headEnd len="med" w="med" type="none"/>
            <a:tailEnd len="med" w="med" type="stealth"/>
          </a:ln>
        </p:spPr>
      </p:cxnSp>
      <p:sp>
        <p:nvSpPr>
          <p:cNvPr id="129" name="Google Shape;129;p13"/>
          <p:cNvSpPr/>
          <p:nvPr/>
        </p:nvSpPr>
        <p:spPr>
          <a:xfrm>
            <a:off x="7198636" y="27368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Inter"/>
              <a:ea typeface="Inter"/>
              <a:cs typeface="Inter"/>
              <a:sym typeface="Inter"/>
            </a:endParaRPr>
          </a:p>
          <a:p>
            <a:pPr indent="0" lvl="0" marL="0" rtl="0" algn="ctr">
              <a:spcBef>
                <a:spcPts val="0"/>
              </a:spcBef>
              <a:spcAft>
                <a:spcPts val="0"/>
              </a:spcAft>
              <a:buNone/>
            </a:pPr>
            <a:r>
              <a:rPr lang="en" sz="1300">
                <a:solidFill>
                  <a:schemeClr val="lt1"/>
                </a:solidFill>
                <a:latin typeface="Inter"/>
                <a:ea typeface="Inter"/>
                <a:cs typeface="Inter"/>
                <a:sym typeface="Inter"/>
              </a:rPr>
              <a:t> Chat Result</a:t>
            </a:r>
            <a:endParaRPr sz="1300">
              <a:solidFill>
                <a:schemeClr val="lt1"/>
              </a:solidFill>
              <a:latin typeface="Inter"/>
              <a:ea typeface="Inter"/>
              <a:cs typeface="Inter"/>
              <a:sym typeface="Inter"/>
            </a:endParaRPr>
          </a:p>
          <a:p>
            <a:pPr indent="0" lvl="0" marL="0" rtl="0" algn="ctr">
              <a:spcBef>
                <a:spcPts val="0"/>
              </a:spcBef>
              <a:spcAft>
                <a:spcPts val="0"/>
              </a:spcAft>
              <a:buNone/>
            </a:pPr>
            <a:r>
              <a:t/>
            </a:r>
            <a:endParaRPr sz="1300">
              <a:solidFill>
                <a:schemeClr val="lt1"/>
              </a:solidFill>
              <a:latin typeface="Inter"/>
              <a:ea typeface="Inter"/>
              <a:cs typeface="Inter"/>
              <a:sym typeface="Inter"/>
            </a:endParaRPr>
          </a:p>
        </p:txBody>
      </p:sp>
      <p:sp>
        <p:nvSpPr>
          <p:cNvPr id="130" name="Google Shape;130;p13"/>
          <p:cNvSpPr/>
          <p:nvPr/>
        </p:nvSpPr>
        <p:spPr>
          <a:xfrm>
            <a:off x="3795232" y="2886242"/>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Max Turn</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131" name="Google Shape;131;p13"/>
          <p:cNvSpPr/>
          <p:nvPr/>
        </p:nvSpPr>
        <p:spPr>
          <a:xfrm>
            <a:off x="2454818" y="26807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Initial Message</a:t>
            </a:r>
            <a:endParaRPr sz="900">
              <a:solidFill>
                <a:schemeClr val="lt1"/>
              </a:solidFill>
              <a:latin typeface="Inter"/>
              <a:ea typeface="Inter"/>
              <a:cs typeface="Inter"/>
              <a:sym typeface="Inter"/>
            </a:endParaRPr>
          </a:p>
        </p:txBody>
      </p:sp>
      <p:sp>
        <p:nvSpPr>
          <p:cNvPr id="132" name="Google Shape;132;p13"/>
          <p:cNvSpPr/>
          <p:nvPr/>
        </p:nvSpPr>
        <p:spPr>
          <a:xfrm>
            <a:off x="4351294" y="26807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History</a:t>
            </a:r>
            <a:endParaRPr sz="900">
              <a:solidFill>
                <a:schemeClr val="lt1"/>
              </a:solidFill>
              <a:latin typeface="Inter"/>
              <a:ea typeface="Inter"/>
              <a:cs typeface="Inter"/>
              <a:sym typeface="Inter"/>
            </a:endParaRPr>
          </a:p>
        </p:txBody>
      </p:sp>
      <p:sp>
        <p:nvSpPr>
          <p:cNvPr id="133" name="Google Shape;133;p13"/>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85D992"/>
                </a:solidFill>
                <a:latin typeface="Inter"/>
                <a:ea typeface="Inter"/>
                <a:cs typeface="Inter"/>
                <a:sym typeface="Inter"/>
              </a:rPr>
              <a:t>Agent A</a:t>
            </a:r>
            <a:r>
              <a:rPr lang="en" sz="2000">
                <a:solidFill>
                  <a:schemeClr val="lt1"/>
                </a:solidFill>
                <a:latin typeface="Inter"/>
                <a:ea typeface="Inter"/>
                <a:cs typeface="Inter"/>
                <a:sym typeface="Inter"/>
              </a:rPr>
              <a:t> creates content; </a:t>
            </a:r>
            <a:r>
              <a:rPr lang="en" sz="2000">
                <a:solidFill>
                  <a:srgbClr val="F9C823"/>
                </a:solidFill>
                <a:latin typeface="Inter"/>
                <a:ea typeface="Inter"/>
                <a:cs typeface="Inter"/>
                <a:sym typeface="Inter"/>
              </a:rPr>
              <a:t>Agent B</a:t>
            </a:r>
            <a:r>
              <a:rPr lang="en" sz="2000">
                <a:solidFill>
                  <a:schemeClr val="lt1"/>
                </a:solidFill>
                <a:latin typeface="Inter"/>
                <a:ea typeface="Inter"/>
                <a:cs typeface="Inter"/>
                <a:sym typeface="Inter"/>
              </a:rPr>
              <a:t> reviews it</a:t>
            </a:r>
            <a:endParaRPr sz="2000">
              <a:solidFill>
                <a:schemeClr val="lt1"/>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4"/>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9" name="Google Shape;139;p14"/>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Role-Based Simulations</a:t>
            </a:r>
            <a:endParaRPr b="1" sz="2400">
              <a:solidFill>
                <a:schemeClr val="lt1"/>
              </a:solidFill>
              <a:latin typeface="Inter"/>
              <a:ea typeface="Inter"/>
              <a:cs typeface="Inter"/>
              <a:sym typeface="Inter"/>
            </a:endParaRPr>
          </a:p>
        </p:txBody>
      </p:sp>
      <p:sp>
        <p:nvSpPr>
          <p:cNvPr id="140" name="Google Shape;140;p14"/>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Inter"/>
                <a:ea typeface="Inter"/>
                <a:cs typeface="Inter"/>
                <a:sym typeface="Inter"/>
              </a:rPr>
              <a:t>Agents </a:t>
            </a:r>
            <a:r>
              <a:rPr lang="en" sz="2000">
                <a:solidFill>
                  <a:srgbClr val="F9C823"/>
                </a:solidFill>
                <a:latin typeface="Inter"/>
                <a:ea typeface="Inter"/>
                <a:cs typeface="Inter"/>
                <a:sym typeface="Inter"/>
              </a:rPr>
              <a:t>mimic</a:t>
            </a:r>
            <a:r>
              <a:rPr lang="en" sz="2000">
                <a:solidFill>
                  <a:schemeClr val="lt1"/>
                </a:solidFill>
                <a:latin typeface="Inter"/>
                <a:ea typeface="Inter"/>
                <a:cs typeface="Inter"/>
                <a:sym typeface="Inter"/>
              </a:rPr>
              <a:t> real-world scenario to </a:t>
            </a:r>
            <a:r>
              <a:rPr lang="en" sz="2000">
                <a:solidFill>
                  <a:srgbClr val="F9C823"/>
                </a:solidFill>
                <a:latin typeface="Inter"/>
                <a:ea typeface="Inter"/>
                <a:cs typeface="Inter"/>
                <a:sym typeface="Inter"/>
              </a:rPr>
              <a:t>test</a:t>
            </a:r>
            <a:r>
              <a:rPr lang="en" sz="2000">
                <a:solidFill>
                  <a:schemeClr val="lt1"/>
                </a:solidFill>
                <a:latin typeface="Inter"/>
                <a:ea typeface="Inter"/>
                <a:cs typeface="Inter"/>
                <a:sym typeface="Inter"/>
              </a:rPr>
              <a:t> workflows</a:t>
            </a:r>
            <a:endParaRPr sz="2000">
              <a:solidFill>
                <a:schemeClr val="lt1"/>
              </a:solidFill>
              <a:latin typeface="Inter"/>
              <a:ea typeface="Inter"/>
              <a:cs typeface="Inter"/>
              <a:sym typeface="Int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5"/>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6" name="Google Shape;146;p1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Role-Based Simulations</a:t>
            </a:r>
            <a:endParaRPr b="1" sz="2400">
              <a:solidFill>
                <a:schemeClr val="lt1"/>
              </a:solidFill>
              <a:latin typeface="Inter"/>
              <a:ea typeface="Inter"/>
              <a:cs typeface="Inter"/>
              <a:sym typeface="Inter"/>
            </a:endParaRPr>
          </a:p>
        </p:txBody>
      </p:sp>
      <p:sp>
        <p:nvSpPr>
          <p:cNvPr id="147" name="Google Shape;147;p15"/>
          <p:cNvSpPr/>
          <p:nvPr/>
        </p:nvSpPr>
        <p:spPr>
          <a:xfrm>
            <a:off x="1214550" y="1759600"/>
            <a:ext cx="5742300" cy="2702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48" name="Google Shape;148;p15"/>
          <p:cNvSpPr/>
          <p:nvPr/>
        </p:nvSpPr>
        <p:spPr>
          <a:xfrm>
            <a:off x="1402785" y="273689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chemeClr val="lt1"/>
              </a:solidFill>
              <a:latin typeface="Inter"/>
              <a:ea typeface="Inter"/>
              <a:cs typeface="Inter"/>
              <a:sym typeface="Inter"/>
            </a:endParaRPr>
          </a:p>
          <a:p>
            <a:pPr indent="0" lvl="0" marL="0" rtl="0" algn="l">
              <a:spcBef>
                <a:spcPts val="0"/>
              </a:spcBef>
              <a:spcAft>
                <a:spcPts val="0"/>
              </a:spcAft>
              <a:buNone/>
            </a:pPr>
            <a:r>
              <a:rPr b="1" lang="en" sz="1200">
                <a:solidFill>
                  <a:schemeClr val="lt1"/>
                </a:solidFill>
                <a:latin typeface="Inter"/>
                <a:ea typeface="Inter"/>
                <a:cs typeface="Inter"/>
                <a:sym typeface="Inter"/>
              </a:rPr>
              <a:t> Initializer</a:t>
            </a:r>
            <a:endParaRPr b="1" sz="1200">
              <a:solidFill>
                <a:schemeClr val="lt1"/>
              </a:solidFill>
              <a:latin typeface="Inter"/>
              <a:ea typeface="Inter"/>
              <a:cs typeface="Inter"/>
              <a:sym typeface="Inter"/>
            </a:endParaRPr>
          </a:p>
          <a:p>
            <a:pPr indent="0" lvl="0" marL="0" rtl="0" algn="l">
              <a:spcBef>
                <a:spcPts val="0"/>
              </a:spcBef>
              <a:spcAft>
                <a:spcPts val="0"/>
              </a:spcAft>
              <a:buNone/>
            </a:pPr>
            <a:r>
              <a:t/>
            </a:r>
            <a:endParaRPr b="1" sz="1200">
              <a:solidFill>
                <a:schemeClr val="lt1"/>
              </a:solidFill>
              <a:latin typeface="Inter"/>
              <a:ea typeface="Inter"/>
              <a:cs typeface="Inter"/>
              <a:sym typeface="Inter"/>
            </a:endParaRPr>
          </a:p>
        </p:txBody>
      </p:sp>
      <p:cxnSp>
        <p:nvCxnSpPr>
          <p:cNvPr id="149" name="Google Shape;149;p15"/>
          <p:cNvCxnSpPr>
            <a:stCxn id="148" idx="3"/>
          </p:cNvCxnSpPr>
          <p:nvPr/>
        </p:nvCxnSpPr>
        <p:spPr>
          <a:xfrm>
            <a:off x="2454885" y="3122997"/>
            <a:ext cx="1359000" cy="0"/>
          </a:xfrm>
          <a:prstGeom prst="straightConnector1">
            <a:avLst/>
          </a:prstGeom>
          <a:noFill/>
          <a:ln cap="flat" cmpd="sng" w="19050">
            <a:solidFill>
              <a:srgbClr val="DAE0E6"/>
            </a:solidFill>
            <a:prstDash val="solid"/>
            <a:round/>
            <a:headEnd len="med" w="med" type="none"/>
            <a:tailEnd len="med" w="med" type="stealth"/>
          </a:ln>
        </p:spPr>
      </p:cxnSp>
      <p:sp>
        <p:nvSpPr>
          <p:cNvPr id="150" name="Google Shape;150;p15"/>
          <p:cNvSpPr/>
          <p:nvPr/>
        </p:nvSpPr>
        <p:spPr>
          <a:xfrm>
            <a:off x="3427847" y="201214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Support </a:t>
            </a:r>
            <a:r>
              <a:rPr b="1" lang="en" sz="1100">
                <a:solidFill>
                  <a:srgbClr val="85D992"/>
                </a:solidFill>
                <a:latin typeface="Inter"/>
                <a:ea typeface="Inter"/>
                <a:cs typeface="Inter"/>
                <a:sym typeface="Inter"/>
              </a:rPr>
              <a:t>Agent</a:t>
            </a:r>
            <a:endParaRPr b="1" sz="1100">
              <a:solidFill>
                <a:srgbClr val="85D992"/>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sp>
        <p:nvSpPr>
          <p:cNvPr id="151" name="Google Shape;151;p15"/>
          <p:cNvSpPr/>
          <p:nvPr/>
        </p:nvSpPr>
        <p:spPr>
          <a:xfrm>
            <a:off x="3427847" y="344494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Customer Query Agent</a:t>
            </a:r>
            <a:endParaRPr b="1" sz="1100">
              <a:solidFill>
                <a:srgbClr val="F9C823"/>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cxnSp>
        <p:nvCxnSpPr>
          <p:cNvPr id="152" name="Google Shape;152;p15"/>
          <p:cNvCxnSpPr>
            <a:stCxn id="150" idx="2"/>
            <a:endCxn id="151" idx="0"/>
          </p:cNvCxnSpPr>
          <p:nvPr/>
        </p:nvCxnSpPr>
        <p:spPr>
          <a:xfrm>
            <a:off x="3953897" y="2784348"/>
            <a:ext cx="0" cy="660600"/>
          </a:xfrm>
          <a:prstGeom prst="straightConnector1">
            <a:avLst/>
          </a:prstGeom>
          <a:noFill/>
          <a:ln cap="flat" cmpd="sng" w="19050">
            <a:solidFill>
              <a:srgbClr val="DAE0E6"/>
            </a:solidFill>
            <a:prstDash val="solid"/>
            <a:round/>
            <a:headEnd len="med" w="med" type="stealth"/>
            <a:tailEnd len="med" w="med" type="stealth"/>
          </a:ln>
        </p:spPr>
      </p:cxnSp>
      <p:cxnSp>
        <p:nvCxnSpPr>
          <p:cNvPr id="153" name="Google Shape;153;p15"/>
          <p:cNvCxnSpPr>
            <a:endCxn id="154" idx="1"/>
          </p:cNvCxnSpPr>
          <p:nvPr/>
        </p:nvCxnSpPr>
        <p:spPr>
          <a:xfrm>
            <a:off x="4639802" y="31229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154" name="Google Shape;154;p15"/>
          <p:cNvSpPr/>
          <p:nvPr/>
        </p:nvSpPr>
        <p:spPr>
          <a:xfrm>
            <a:off x="5381402" y="2736897"/>
            <a:ext cx="14418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Inter"/>
              <a:ea typeface="Inter"/>
              <a:cs typeface="Inter"/>
              <a:sym typeface="Inter"/>
            </a:endParaRPr>
          </a:p>
          <a:p>
            <a:pPr indent="0" lvl="0" marL="0" rtl="0" algn="ctr">
              <a:spcBef>
                <a:spcPts val="0"/>
              </a:spcBef>
              <a:spcAft>
                <a:spcPts val="0"/>
              </a:spcAft>
              <a:buNone/>
            </a:pPr>
            <a:r>
              <a:rPr b="1" lang="en" sz="1300">
                <a:solidFill>
                  <a:schemeClr val="lt1"/>
                </a:solidFill>
                <a:latin typeface="Inter"/>
                <a:ea typeface="Inter"/>
                <a:cs typeface="Inter"/>
                <a:sym typeface="Inter"/>
              </a:rPr>
              <a:t> Summarizer</a:t>
            </a:r>
            <a:endParaRPr b="1" sz="1300">
              <a:solidFill>
                <a:schemeClr val="lt1"/>
              </a:solidFill>
              <a:latin typeface="Inter"/>
              <a:ea typeface="Inter"/>
              <a:cs typeface="Inter"/>
              <a:sym typeface="Inter"/>
            </a:endParaRPr>
          </a:p>
          <a:p>
            <a:pPr indent="0" lvl="0" marL="0" rtl="0" algn="ctr">
              <a:spcBef>
                <a:spcPts val="0"/>
              </a:spcBef>
              <a:spcAft>
                <a:spcPts val="0"/>
              </a:spcAft>
              <a:buNone/>
            </a:pPr>
            <a:r>
              <a:t/>
            </a:r>
            <a:endParaRPr b="1" sz="1300">
              <a:solidFill>
                <a:schemeClr val="lt1"/>
              </a:solidFill>
              <a:latin typeface="Inter"/>
              <a:ea typeface="Inter"/>
              <a:cs typeface="Inter"/>
              <a:sym typeface="Inter"/>
            </a:endParaRPr>
          </a:p>
        </p:txBody>
      </p:sp>
      <p:cxnSp>
        <p:nvCxnSpPr>
          <p:cNvPr id="155" name="Google Shape;155;p15"/>
          <p:cNvCxnSpPr/>
          <p:nvPr/>
        </p:nvCxnSpPr>
        <p:spPr>
          <a:xfrm>
            <a:off x="6839423" y="3122923"/>
            <a:ext cx="540300" cy="0"/>
          </a:xfrm>
          <a:prstGeom prst="straightConnector1">
            <a:avLst/>
          </a:prstGeom>
          <a:noFill/>
          <a:ln cap="flat" cmpd="sng" w="19050">
            <a:solidFill>
              <a:srgbClr val="DAE0E6"/>
            </a:solidFill>
            <a:prstDash val="solid"/>
            <a:round/>
            <a:headEnd len="med" w="med" type="none"/>
            <a:tailEnd len="med" w="med" type="stealth"/>
          </a:ln>
        </p:spPr>
      </p:cxnSp>
      <p:sp>
        <p:nvSpPr>
          <p:cNvPr id="156" name="Google Shape;156;p15"/>
          <p:cNvSpPr/>
          <p:nvPr/>
        </p:nvSpPr>
        <p:spPr>
          <a:xfrm>
            <a:off x="7198636" y="27368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Inter"/>
              <a:ea typeface="Inter"/>
              <a:cs typeface="Inter"/>
              <a:sym typeface="Inter"/>
            </a:endParaRPr>
          </a:p>
          <a:p>
            <a:pPr indent="0" lvl="0" marL="0" rtl="0" algn="ctr">
              <a:spcBef>
                <a:spcPts val="0"/>
              </a:spcBef>
              <a:spcAft>
                <a:spcPts val="0"/>
              </a:spcAft>
              <a:buNone/>
            </a:pPr>
            <a:r>
              <a:rPr lang="en" sz="1300">
                <a:solidFill>
                  <a:schemeClr val="lt1"/>
                </a:solidFill>
                <a:latin typeface="Inter"/>
                <a:ea typeface="Inter"/>
                <a:cs typeface="Inter"/>
                <a:sym typeface="Inter"/>
              </a:rPr>
              <a:t> Chat Result</a:t>
            </a:r>
            <a:endParaRPr sz="1300">
              <a:solidFill>
                <a:schemeClr val="lt1"/>
              </a:solidFill>
              <a:latin typeface="Inter"/>
              <a:ea typeface="Inter"/>
              <a:cs typeface="Inter"/>
              <a:sym typeface="Inter"/>
            </a:endParaRPr>
          </a:p>
          <a:p>
            <a:pPr indent="0" lvl="0" marL="0" rtl="0" algn="ctr">
              <a:spcBef>
                <a:spcPts val="0"/>
              </a:spcBef>
              <a:spcAft>
                <a:spcPts val="0"/>
              </a:spcAft>
              <a:buNone/>
            </a:pPr>
            <a:r>
              <a:t/>
            </a:r>
            <a:endParaRPr sz="1300">
              <a:solidFill>
                <a:schemeClr val="lt1"/>
              </a:solidFill>
              <a:latin typeface="Inter"/>
              <a:ea typeface="Inter"/>
              <a:cs typeface="Inter"/>
              <a:sym typeface="Inter"/>
            </a:endParaRPr>
          </a:p>
        </p:txBody>
      </p:sp>
      <p:sp>
        <p:nvSpPr>
          <p:cNvPr id="157" name="Google Shape;157;p15"/>
          <p:cNvSpPr/>
          <p:nvPr/>
        </p:nvSpPr>
        <p:spPr>
          <a:xfrm>
            <a:off x="3795232" y="2886242"/>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Max Turn</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158" name="Google Shape;158;p15"/>
          <p:cNvSpPr/>
          <p:nvPr/>
        </p:nvSpPr>
        <p:spPr>
          <a:xfrm>
            <a:off x="2454818" y="26807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Initial Message</a:t>
            </a:r>
            <a:endParaRPr sz="900">
              <a:solidFill>
                <a:schemeClr val="lt1"/>
              </a:solidFill>
              <a:latin typeface="Inter"/>
              <a:ea typeface="Inter"/>
              <a:cs typeface="Inter"/>
              <a:sym typeface="Inter"/>
            </a:endParaRPr>
          </a:p>
        </p:txBody>
      </p:sp>
      <p:sp>
        <p:nvSpPr>
          <p:cNvPr id="159" name="Google Shape;159;p15"/>
          <p:cNvSpPr/>
          <p:nvPr/>
        </p:nvSpPr>
        <p:spPr>
          <a:xfrm>
            <a:off x="4351294" y="26807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History</a:t>
            </a:r>
            <a:endParaRPr sz="900">
              <a:solidFill>
                <a:schemeClr val="lt1"/>
              </a:solidFill>
              <a:latin typeface="Inter"/>
              <a:ea typeface="Inter"/>
              <a:cs typeface="Inter"/>
              <a:sym typeface="Inter"/>
            </a:endParaRPr>
          </a:p>
        </p:txBody>
      </p:sp>
      <p:sp>
        <p:nvSpPr>
          <p:cNvPr id="160" name="Google Shape;160;p15"/>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Inter"/>
                <a:ea typeface="Inter"/>
                <a:cs typeface="Inter"/>
                <a:sym typeface="Inter"/>
              </a:rPr>
              <a:t>Agents </a:t>
            </a:r>
            <a:r>
              <a:rPr lang="en" sz="2000">
                <a:solidFill>
                  <a:srgbClr val="F9C823"/>
                </a:solidFill>
                <a:latin typeface="Inter"/>
                <a:ea typeface="Inter"/>
                <a:cs typeface="Inter"/>
                <a:sym typeface="Inter"/>
              </a:rPr>
              <a:t>mimic</a:t>
            </a:r>
            <a:r>
              <a:rPr lang="en" sz="2000">
                <a:solidFill>
                  <a:schemeClr val="lt1"/>
                </a:solidFill>
                <a:latin typeface="Inter"/>
                <a:ea typeface="Inter"/>
                <a:cs typeface="Inter"/>
                <a:sym typeface="Inter"/>
              </a:rPr>
              <a:t> real-world scenario to </a:t>
            </a:r>
            <a:r>
              <a:rPr lang="en" sz="2000">
                <a:solidFill>
                  <a:srgbClr val="F9C823"/>
                </a:solidFill>
                <a:latin typeface="Inter"/>
                <a:ea typeface="Inter"/>
                <a:cs typeface="Inter"/>
                <a:sym typeface="Inter"/>
              </a:rPr>
              <a:t>test</a:t>
            </a:r>
            <a:r>
              <a:rPr lang="en" sz="2000">
                <a:solidFill>
                  <a:schemeClr val="lt1"/>
                </a:solidFill>
                <a:latin typeface="Inter"/>
                <a:ea typeface="Inter"/>
                <a:cs typeface="Inter"/>
                <a:sym typeface="Inter"/>
              </a:rPr>
              <a:t> workflows</a:t>
            </a:r>
            <a:endParaRPr sz="2000">
              <a:solidFill>
                <a:schemeClr val="lt1"/>
              </a:solidFill>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6"/>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6" name="Google Shape;166;p1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Debating Ideas</a:t>
            </a:r>
            <a:endParaRPr b="1" sz="2400">
              <a:solidFill>
                <a:schemeClr val="lt1"/>
              </a:solidFill>
              <a:latin typeface="Inter"/>
              <a:ea typeface="Inter"/>
              <a:cs typeface="Inter"/>
              <a:sym typeface="Inter"/>
            </a:endParaRPr>
          </a:p>
        </p:txBody>
      </p:sp>
      <p:sp>
        <p:nvSpPr>
          <p:cNvPr id="167" name="Google Shape;167;p16"/>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Inter"/>
                <a:ea typeface="Inter"/>
                <a:cs typeface="Inter"/>
                <a:sym typeface="Inter"/>
              </a:rPr>
              <a:t>2 Agents play </a:t>
            </a:r>
            <a:r>
              <a:rPr lang="en" sz="2000">
                <a:solidFill>
                  <a:srgbClr val="F9C823"/>
                </a:solidFill>
                <a:latin typeface="Inter"/>
                <a:ea typeface="Inter"/>
                <a:cs typeface="Inter"/>
                <a:sym typeface="Inter"/>
              </a:rPr>
              <a:t>debate</a:t>
            </a:r>
            <a:r>
              <a:rPr lang="en" sz="2000">
                <a:solidFill>
                  <a:schemeClr val="lt1"/>
                </a:solidFill>
                <a:latin typeface="Inter"/>
                <a:ea typeface="Inter"/>
                <a:cs typeface="Inter"/>
                <a:sym typeface="Inter"/>
              </a:rPr>
              <a:t> against each other</a:t>
            </a:r>
            <a:endParaRPr sz="2000">
              <a:solidFill>
                <a:schemeClr val="lt1"/>
              </a:solidFill>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3" name="Google Shape;173;p1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Debating Ideas</a:t>
            </a:r>
            <a:endParaRPr b="1" sz="2400">
              <a:solidFill>
                <a:schemeClr val="lt1"/>
              </a:solidFill>
              <a:latin typeface="Inter"/>
              <a:ea typeface="Inter"/>
              <a:cs typeface="Inter"/>
              <a:sym typeface="Inter"/>
            </a:endParaRPr>
          </a:p>
        </p:txBody>
      </p:sp>
      <p:sp>
        <p:nvSpPr>
          <p:cNvPr id="174" name="Google Shape;174;p17"/>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Inter"/>
                <a:ea typeface="Inter"/>
                <a:cs typeface="Inter"/>
                <a:sym typeface="Inter"/>
              </a:rPr>
              <a:t>2 Agents play </a:t>
            </a:r>
            <a:r>
              <a:rPr lang="en" sz="2000">
                <a:solidFill>
                  <a:srgbClr val="F9C823"/>
                </a:solidFill>
                <a:latin typeface="Inter"/>
                <a:ea typeface="Inter"/>
                <a:cs typeface="Inter"/>
                <a:sym typeface="Inter"/>
              </a:rPr>
              <a:t>debate</a:t>
            </a:r>
            <a:r>
              <a:rPr lang="en" sz="2000">
                <a:solidFill>
                  <a:schemeClr val="lt1"/>
                </a:solidFill>
                <a:latin typeface="Inter"/>
                <a:ea typeface="Inter"/>
                <a:cs typeface="Inter"/>
                <a:sym typeface="Inter"/>
              </a:rPr>
              <a:t> against each other</a:t>
            </a:r>
            <a:endParaRPr sz="2000">
              <a:solidFill>
                <a:schemeClr val="lt1"/>
              </a:solidFill>
              <a:latin typeface="Inter"/>
              <a:ea typeface="Inter"/>
              <a:cs typeface="Inter"/>
              <a:sym typeface="Inter"/>
            </a:endParaRPr>
          </a:p>
        </p:txBody>
      </p:sp>
      <p:sp>
        <p:nvSpPr>
          <p:cNvPr id="175" name="Google Shape;175;p17"/>
          <p:cNvSpPr/>
          <p:nvPr/>
        </p:nvSpPr>
        <p:spPr>
          <a:xfrm>
            <a:off x="1214550" y="1759600"/>
            <a:ext cx="5742300" cy="2702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76" name="Google Shape;176;p17"/>
          <p:cNvSpPr/>
          <p:nvPr/>
        </p:nvSpPr>
        <p:spPr>
          <a:xfrm>
            <a:off x="1402785" y="273689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chemeClr val="lt1"/>
              </a:solidFill>
              <a:latin typeface="Inter"/>
              <a:ea typeface="Inter"/>
              <a:cs typeface="Inter"/>
              <a:sym typeface="Inter"/>
            </a:endParaRPr>
          </a:p>
          <a:p>
            <a:pPr indent="0" lvl="0" marL="0" rtl="0" algn="l">
              <a:spcBef>
                <a:spcPts val="0"/>
              </a:spcBef>
              <a:spcAft>
                <a:spcPts val="0"/>
              </a:spcAft>
              <a:buNone/>
            </a:pPr>
            <a:r>
              <a:rPr b="1" lang="en" sz="1200">
                <a:solidFill>
                  <a:schemeClr val="lt1"/>
                </a:solidFill>
                <a:latin typeface="Inter"/>
                <a:ea typeface="Inter"/>
                <a:cs typeface="Inter"/>
                <a:sym typeface="Inter"/>
              </a:rPr>
              <a:t> Initializer</a:t>
            </a:r>
            <a:endParaRPr b="1" sz="1200">
              <a:solidFill>
                <a:schemeClr val="lt1"/>
              </a:solidFill>
              <a:latin typeface="Inter"/>
              <a:ea typeface="Inter"/>
              <a:cs typeface="Inter"/>
              <a:sym typeface="Inter"/>
            </a:endParaRPr>
          </a:p>
          <a:p>
            <a:pPr indent="0" lvl="0" marL="0" rtl="0" algn="l">
              <a:spcBef>
                <a:spcPts val="0"/>
              </a:spcBef>
              <a:spcAft>
                <a:spcPts val="0"/>
              </a:spcAft>
              <a:buNone/>
            </a:pPr>
            <a:r>
              <a:t/>
            </a:r>
            <a:endParaRPr b="1" sz="1200">
              <a:solidFill>
                <a:schemeClr val="lt1"/>
              </a:solidFill>
              <a:latin typeface="Inter"/>
              <a:ea typeface="Inter"/>
              <a:cs typeface="Inter"/>
              <a:sym typeface="Inter"/>
            </a:endParaRPr>
          </a:p>
        </p:txBody>
      </p:sp>
      <p:cxnSp>
        <p:nvCxnSpPr>
          <p:cNvPr id="177" name="Google Shape;177;p17"/>
          <p:cNvCxnSpPr>
            <a:stCxn id="176" idx="3"/>
          </p:cNvCxnSpPr>
          <p:nvPr/>
        </p:nvCxnSpPr>
        <p:spPr>
          <a:xfrm>
            <a:off x="2454885" y="3122997"/>
            <a:ext cx="1359000" cy="0"/>
          </a:xfrm>
          <a:prstGeom prst="straightConnector1">
            <a:avLst/>
          </a:prstGeom>
          <a:noFill/>
          <a:ln cap="flat" cmpd="sng" w="19050">
            <a:solidFill>
              <a:srgbClr val="DAE0E6"/>
            </a:solidFill>
            <a:prstDash val="solid"/>
            <a:round/>
            <a:headEnd len="med" w="med" type="none"/>
            <a:tailEnd len="med" w="med" type="stealth"/>
          </a:ln>
        </p:spPr>
      </p:cxnSp>
      <p:sp>
        <p:nvSpPr>
          <p:cNvPr id="178" name="Google Shape;178;p17"/>
          <p:cNvSpPr/>
          <p:nvPr/>
        </p:nvSpPr>
        <p:spPr>
          <a:xfrm>
            <a:off x="3427847" y="201214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Defendant  </a:t>
            </a:r>
            <a:r>
              <a:rPr b="1" lang="en" sz="1100">
                <a:solidFill>
                  <a:srgbClr val="85D992"/>
                </a:solidFill>
                <a:latin typeface="Inter"/>
                <a:ea typeface="Inter"/>
                <a:cs typeface="Inter"/>
                <a:sym typeface="Inter"/>
              </a:rPr>
              <a:t>Agent</a:t>
            </a:r>
            <a:endParaRPr b="1" sz="1100">
              <a:solidFill>
                <a:srgbClr val="85D992"/>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sp>
        <p:nvSpPr>
          <p:cNvPr id="179" name="Google Shape;179;p17"/>
          <p:cNvSpPr/>
          <p:nvPr/>
        </p:nvSpPr>
        <p:spPr>
          <a:xfrm>
            <a:off x="3427847" y="344494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Prosecutor Agent</a:t>
            </a:r>
            <a:endParaRPr b="1" sz="1100">
              <a:solidFill>
                <a:srgbClr val="F9C823"/>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cxnSp>
        <p:nvCxnSpPr>
          <p:cNvPr id="180" name="Google Shape;180;p17"/>
          <p:cNvCxnSpPr>
            <a:stCxn id="178" idx="2"/>
            <a:endCxn id="179" idx="0"/>
          </p:cNvCxnSpPr>
          <p:nvPr/>
        </p:nvCxnSpPr>
        <p:spPr>
          <a:xfrm>
            <a:off x="3953897" y="2784348"/>
            <a:ext cx="0" cy="660600"/>
          </a:xfrm>
          <a:prstGeom prst="straightConnector1">
            <a:avLst/>
          </a:prstGeom>
          <a:noFill/>
          <a:ln cap="flat" cmpd="sng" w="19050">
            <a:solidFill>
              <a:srgbClr val="DAE0E6"/>
            </a:solidFill>
            <a:prstDash val="solid"/>
            <a:round/>
            <a:headEnd len="med" w="med" type="stealth"/>
            <a:tailEnd len="med" w="med" type="stealth"/>
          </a:ln>
        </p:spPr>
      </p:cxnSp>
      <p:cxnSp>
        <p:nvCxnSpPr>
          <p:cNvPr id="181" name="Google Shape;181;p17"/>
          <p:cNvCxnSpPr>
            <a:endCxn id="182" idx="1"/>
          </p:cNvCxnSpPr>
          <p:nvPr/>
        </p:nvCxnSpPr>
        <p:spPr>
          <a:xfrm>
            <a:off x="4639802" y="31229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182" name="Google Shape;182;p17"/>
          <p:cNvSpPr/>
          <p:nvPr/>
        </p:nvSpPr>
        <p:spPr>
          <a:xfrm>
            <a:off x="5381402" y="2736897"/>
            <a:ext cx="14418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Inter"/>
              <a:ea typeface="Inter"/>
              <a:cs typeface="Inter"/>
              <a:sym typeface="Inter"/>
            </a:endParaRPr>
          </a:p>
          <a:p>
            <a:pPr indent="0" lvl="0" marL="0" rtl="0" algn="ctr">
              <a:spcBef>
                <a:spcPts val="0"/>
              </a:spcBef>
              <a:spcAft>
                <a:spcPts val="0"/>
              </a:spcAft>
              <a:buNone/>
            </a:pPr>
            <a:r>
              <a:rPr b="1" lang="en" sz="1300">
                <a:solidFill>
                  <a:schemeClr val="lt1"/>
                </a:solidFill>
                <a:latin typeface="Inter"/>
                <a:ea typeface="Inter"/>
                <a:cs typeface="Inter"/>
                <a:sym typeface="Inter"/>
              </a:rPr>
              <a:t> Summarizer</a:t>
            </a:r>
            <a:endParaRPr b="1" sz="1300">
              <a:solidFill>
                <a:schemeClr val="lt1"/>
              </a:solidFill>
              <a:latin typeface="Inter"/>
              <a:ea typeface="Inter"/>
              <a:cs typeface="Inter"/>
              <a:sym typeface="Inter"/>
            </a:endParaRPr>
          </a:p>
          <a:p>
            <a:pPr indent="0" lvl="0" marL="0" rtl="0" algn="ctr">
              <a:spcBef>
                <a:spcPts val="0"/>
              </a:spcBef>
              <a:spcAft>
                <a:spcPts val="0"/>
              </a:spcAft>
              <a:buNone/>
            </a:pPr>
            <a:r>
              <a:t/>
            </a:r>
            <a:endParaRPr b="1" sz="1300">
              <a:solidFill>
                <a:schemeClr val="lt1"/>
              </a:solidFill>
              <a:latin typeface="Inter"/>
              <a:ea typeface="Inter"/>
              <a:cs typeface="Inter"/>
              <a:sym typeface="Inter"/>
            </a:endParaRPr>
          </a:p>
        </p:txBody>
      </p:sp>
      <p:cxnSp>
        <p:nvCxnSpPr>
          <p:cNvPr id="183" name="Google Shape;183;p17"/>
          <p:cNvCxnSpPr/>
          <p:nvPr/>
        </p:nvCxnSpPr>
        <p:spPr>
          <a:xfrm>
            <a:off x="6839423" y="3122923"/>
            <a:ext cx="540300" cy="0"/>
          </a:xfrm>
          <a:prstGeom prst="straightConnector1">
            <a:avLst/>
          </a:prstGeom>
          <a:noFill/>
          <a:ln cap="flat" cmpd="sng" w="19050">
            <a:solidFill>
              <a:srgbClr val="DAE0E6"/>
            </a:solidFill>
            <a:prstDash val="solid"/>
            <a:round/>
            <a:headEnd len="med" w="med" type="none"/>
            <a:tailEnd len="med" w="med" type="stealth"/>
          </a:ln>
        </p:spPr>
      </p:cxnSp>
      <p:sp>
        <p:nvSpPr>
          <p:cNvPr id="184" name="Google Shape;184;p17"/>
          <p:cNvSpPr/>
          <p:nvPr/>
        </p:nvSpPr>
        <p:spPr>
          <a:xfrm>
            <a:off x="7198636" y="27368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Inter"/>
              <a:ea typeface="Inter"/>
              <a:cs typeface="Inter"/>
              <a:sym typeface="Inter"/>
            </a:endParaRPr>
          </a:p>
          <a:p>
            <a:pPr indent="0" lvl="0" marL="0" rtl="0" algn="ctr">
              <a:spcBef>
                <a:spcPts val="0"/>
              </a:spcBef>
              <a:spcAft>
                <a:spcPts val="0"/>
              </a:spcAft>
              <a:buNone/>
            </a:pPr>
            <a:r>
              <a:rPr lang="en" sz="1300">
                <a:solidFill>
                  <a:schemeClr val="lt1"/>
                </a:solidFill>
                <a:latin typeface="Inter"/>
                <a:ea typeface="Inter"/>
                <a:cs typeface="Inter"/>
                <a:sym typeface="Inter"/>
              </a:rPr>
              <a:t> Chat Result</a:t>
            </a:r>
            <a:endParaRPr sz="1300">
              <a:solidFill>
                <a:schemeClr val="lt1"/>
              </a:solidFill>
              <a:latin typeface="Inter"/>
              <a:ea typeface="Inter"/>
              <a:cs typeface="Inter"/>
              <a:sym typeface="Inter"/>
            </a:endParaRPr>
          </a:p>
          <a:p>
            <a:pPr indent="0" lvl="0" marL="0" rtl="0" algn="ctr">
              <a:spcBef>
                <a:spcPts val="0"/>
              </a:spcBef>
              <a:spcAft>
                <a:spcPts val="0"/>
              </a:spcAft>
              <a:buNone/>
            </a:pPr>
            <a:r>
              <a:t/>
            </a:r>
            <a:endParaRPr sz="1300">
              <a:solidFill>
                <a:schemeClr val="lt1"/>
              </a:solidFill>
              <a:latin typeface="Inter"/>
              <a:ea typeface="Inter"/>
              <a:cs typeface="Inter"/>
              <a:sym typeface="Inter"/>
            </a:endParaRPr>
          </a:p>
        </p:txBody>
      </p:sp>
      <p:sp>
        <p:nvSpPr>
          <p:cNvPr id="185" name="Google Shape;185;p17"/>
          <p:cNvSpPr/>
          <p:nvPr/>
        </p:nvSpPr>
        <p:spPr>
          <a:xfrm>
            <a:off x="3795232" y="2886242"/>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Max Turn</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186" name="Google Shape;186;p17"/>
          <p:cNvSpPr/>
          <p:nvPr/>
        </p:nvSpPr>
        <p:spPr>
          <a:xfrm>
            <a:off x="2454818" y="26807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Initial Message</a:t>
            </a:r>
            <a:endParaRPr sz="900">
              <a:solidFill>
                <a:schemeClr val="lt1"/>
              </a:solidFill>
              <a:latin typeface="Inter"/>
              <a:ea typeface="Inter"/>
              <a:cs typeface="Inter"/>
              <a:sym typeface="Inter"/>
            </a:endParaRPr>
          </a:p>
        </p:txBody>
      </p:sp>
      <p:sp>
        <p:nvSpPr>
          <p:cNvPr id="187" name="Google Shape;187;p17"/>
          <p:cNvSpPr/>
          <p:nvPr/>
        </p:nvSpPr>
        <p:spPr>
          <a:xfrm>
            <a:off x="4351294" y="26807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History</a:t>
            </a:r>
            <a:endParaRPr sz="900">
              <a:solidFill>
                <a:schemeClr val="lt1"/>
              </a:solidFill>
              <a:latin typeface="Inter"/>
              <a:ea typeface="Inter"/>
              <a:cs typeface="Inter"/>
              <a:sym typeface="Inte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8"/>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3" name="Google Shape;193;p1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194" name="Google Shape;194;p18"/>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Inter"/>
                <a:ea typeface="Inter"/>
                <a:cs typeface="Inter"/>
                <a:sym typeface="Inter"/>
              </a:rPr>
              <a:t>2 Agents </a:t>
            </a:r>
            <a:r>
              <a:rPr lang="en" sz="2000">
                <a:solidFill>
                  <a:srgbClr val="F9C823"/>
                </a:solidFill>
                <a:latin typeface="Inter"/>
                <a:ea typeface="Inter"/>
                <a:cs typeface="Inter"/>
                <a:sym typeface="Inter"/>
              </a:rPr>
              <a:t>break down</a:t>
            </a:r>
            <a:r>
              <a:rPr lang="en" sz="2000">
                <a:solidFill>
                  <a:schemeClr val="lt1"/>
                </a:solidFill>
                <a:latin typeface="Inter"/>
                <a:ea typeface="Inter"/>
                <a:cs typeface="Inter"/>
                <a:sym typeface="Inter"/>
              </a:rPr>
              <a:t> complex decisions into </a:t>
            </a:r>
            <a:r>
              <a:rPr lang="en" sz="2000">
                <a:solidFill>
                  <a:srgbClr val="F9C823"/>
                </a:solidFill>
                <a:latin typeface="Inter"/>
                <a:ea typeface="Inter"/>
                <a:cs typeface="Inter"/>
                <a:sym typeface="Inter"/>
              </a:rPr>
              <a:t>manageable</a:t>
            </a:r>
            <a:r>
              <a:rPr lang="en" sz="2000">
                <a:solidFill>
                  <a:srgbClr val="F9C823"/>
                </a:solidFill>
                <a:latin typeface="Inter"/>
                <a:ea typeface="Inter"/>
                <a:cs typeface="Inter"/>
                <a:sym typeface="Inter"/>
              </a:rPr>
              <a:t> steps</a:t>
            </a:r>
            <a:endParaRPr sz="2000">
              <a:solidFill>
                <a:srgbClr val="F9C823"/>
              </a:solidFill>
              <a:latin typeface="Inter"/>
              <a:ea typeface="Inter"/>
              <a:cs typeface="Inter"/>
              <a:sym typeface="Int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9"/>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0" name="Google Shape;200;p19"/>
          <p:cNvSpPr/>
          <p:nvPr/>
        </p:nvSpPr>
        <p:spPr>
          <a:xfrm>
            <a:off x="1214550" y="1759600"/>
            <a:ext cx="5742300" cy="2702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01" name="Google Shape;201;p19"/>
          <p:cNvSpPr/>
          <p:nvPr/>
        </p:nvSpPr>
        <p:spPr>
          <a:xfrm>
            <a:off x="1402785" y="273689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chemeClr val="lt1"/>
              </a:solidFill>
              <a:latin typeface="Inter"/>
              <a:ea typeface="Inter"/>
              <a:cs typeface="Inter"/>
              <a:sym typeface="Inter"/>
            </a:endParaRPr>
          </a:p>
          <a:p>
            <a:pPr indent="0" lvl="0" marL="0" rtl="0" algn="l">
              <a:spcBef>
                <a:spcPts val="0"/>
              </a:spcBef>
              <a:spcAft>
                <a:spcPts val="0"/>
              </a:spcAft>
              <a:buNone/>
            </a:pPr>
            <a:r>
              <a:rPr b="1" lang="en" sz="1200">
                <a:solidFill>
                  <a:schemeClr val="lt1"/>
                </a:solidFill>
                <a:latin typeface="Inter"/>
                <a:ea typeface="Inter"/>
                <a:cs typeface="Inter"/>
                <a:sym typeface="Inter"/>
              </a:rPr>
              <a:t> Initializer</a:t>
            </a:r>
            <a:endParaRPr b="1" sz="1200">
              <a:solidFill>
                <a:schemeClr val="lt1"/>
              </a:solidFill>
              <a:latin typeface="Inter"/>
              <a:ea typeface="Inter"/>
              <a:cs typeface="Inter"/>
              <a:sym typeface="Inter"/>
            </a:endParaRPr>
          </a:p>
          <a:p>
            <a:pPr indent="0" lvl="0" marL="0" rtl="0" algn="l">
              <a:spcBef>
                <a:spcPts val="0"/>
              </a:spcBef>
              <a:spcAft>
                <a:spcPts val="0"/>
              </a:spcAft>
              <a:buNone/>
            </a:pPr>
            <a:r>
              <a:t/>
            </a:r>
            <a:endParaRPr b="1" sz="1200">
              <a:solidFill>
                <a:schemeClr val="lt1"/>
              </a:solidFill>
              <a:latin typeface="Inter"/>
              <a:ea typeface="Inter"/>
              <a:cs typeface="Inter"/>
              <a:sym typeface="Inter"/>
            </a:endParaRPr>
          </a:p>
        </p:txBody>
      </p:sp>
      <p:cxnSp>
        <p:nvCxnSpPr>
          <p:cNvPr id="202" name="Google Shape;202;p19"/>
          <p:cNvCxnSpPr>
            <a:stCxn id="201" idx="3"/>
          </p:cNvCxnSpPr>
          <p:nvPr/>
        </p:nvCxnSpPr>
        <p:spPr>
          <a:xfrm>
            <a:off x="2454885" y="3122997"/>
            <a:ext cx="1359000" cy="0"/>
          </a:xfrm>
          <a:prstGeom prst="straightConnector1">
            <a:avLst/>
          </a:prstGeom>
          <a:noFill/>
          <a:ln cap="flat" cmpd="sng" w="19050">
            <a:solidFill>
              <a:srgbClr val="DAE0E6"/>
            </a:solidFill>
            <a:prstDash val="solid"/>
            <a:round/>
            <a:headEnd len="med" w="med" type="none"/>
            <a:tailEnd len="med" w="med" type="stealth"/>
          </a:ln>
        </p:spPr>
      </p:cxnSp>
      <p:sp>
        <p:nvSpPr>
          <p:cNvPr id="203" name="Google Shape;203;p19"/>
          <p:cNvSpPr/>
          <p:nvPr/>
        </p:nvSpPr>
        <p:spPr>
          <a:xfrm>
            <a:off x="3427847" y="201214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Executor</a:t>
            </a:r>
            <a:r>
              <a:rPr b="1" lang="en" sz="1100">
                <a:solidFill>
                  <a:srgbClr val="85D992"/>
                </a:solidFill>
                <a:latin typeface="Inter"/>
                <a:ea typeface="Inter"/>
                <a:cs typeface="Inter"/>
                <a:sym typeface="Inter"/>
              </a:rPr>
              <a:t>  Agent</a:t>
            </a:r>
            <a:endParaRPr b="1" sz="1100">
              <a:solidFill>
                <a:srgbClr val="85D992"/>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sp>
        <p:nvSpPr>
          <p:cNvPr id="204" name="Google Shape;204;p19"/>
          <p:cNvSpPr/>
          <p:nvPr/>
        </p:nvSpPr>
        <p:spPr>
          <a:xfrm>
            <a:off x="3427847" y="344494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Task Manager Agent</a:t>
            </a:r>
            <a:endParaRPr b="1" sz="1100">
              <a:solidFill>
                <a:srgbClr val="F9C823"/>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cxnSp>
        <p:nvCxnSpPr>
          <p:cNvPr id="205" name="Google Shape;205;p19"/>
          <p:cNvCxnSpPr>
            <a:stCxn id="203" idx="2"/>
            <a:endCxn id="204" idx="0"/>
          </p:cNvCxnSpPr>
          <p:nvPr/>
        </p:nvCxnSpPr>
        <p:spPr>
          <a:xfrm>
            <a:off x="3953897" y="2784348"/>
            <a:ext cx="0" cy="660600"/>
          </a:xfrm>
          <a:prstGeom prst="straightConnector1">
            <a:avLst/>
          </a:prstGeom>
          <a:noFill/>
          <a:ln cap="flat" cmpd="sng" w="19050">
            <a:solidFill>
              <a:srgbClr val="DAE0E6"/>
            </a:solidFill>
            <a:prstDash val="solid"/>
            <a:round/>
            <a:headEnd len="med" w="med" type="stealth"/>
            <a:tailEnd len="med" w="med" type="stealth"/>
          </a:ln>
        </p:spPr>
      </p:cxnSp>
      <p:cxnSp>
        <p:nvCxnSpPr>
          <p:cNvPr id="206" name="Google Shape;206;p19"/>
          <p:cNvCxnSpPr>
            <a:endCxn id="207" idx="1"/>
          </p:cNvCxnSpPr>
          <p:nvPr/>
        </p:nvCxnSpPr>
        <p:spPr>
          <a:xfrm>
            <a:off x="4639802" y="31229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207" name="Google Shape;207;p19"/>
          <p:cNvSpPr/>
          <p:nvPr/>
        </p:nvSpPr>
        <p:spPr>
          <a:xfrm>
            <a:off x="5381402" y="2736897"/>
            <a:ext cx="14418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Inter"/>
              <a:ea typeface="Inter"/>
              <a:cs typeface="Inter"/>
              <a:sym typeface="Inter"/>
            </a:endParaRPr>
          </a:p>
          <a:p>
            <a:pPr indent="0" lvl="0" marL="0" rtl="0" algn="ctr">
              <a:spcBef>
                <a:spcPts val="0"/>
              </a:spcBef>
              <a:spcAft>
                <a:spcPts val="0"/>
              </a:spcAft>
              <a:buNone/>
            </a:pPr>
            <a:r>
              <a:rPr b="1" lang="en" sz="1300">
                <a:solidFill>
                  <a:schemeClr val="lt1"/>
                </a:solidFill>
                <a:latin typeface="Inter"/>
                <a:ea typeface="Inter"/>
                <a:cs typeface="Inter"/>
                <a:sym typeface="Inter"/>
              </a:rPr>
              <a:t> Summarizer</a:t>
            </a:r>
            <a:endParaRPr b="1" sz="1300">
              <a:solidFill>
                <a:schemeClr val="lt1"/>
              </a:solidFill>
              <a:latin typeface="Inter"/>
              <a:ea typeface="Inter"/>
              <a:cs typeface="Inter"/>
              <a:sym typeface="Inter"/>
            </a:endParaRPr>
          </a:p>
          <a:p>
            <a:pPr indent="0" lvl="0" marL="0" rtl="0" algn="ctr">
              <a:spcBef>
                <a:spcPts val="0"/>
              </a:spcBef>
              <a:spcAft>
                <a:spcPts val="0"/>
              </a:spcAft>
              <a:buNone/>
            </a:pPr>
            <a:r>
              <a:t/>
            </a:r>
            <a:endParaRPr b="1" sz="1300">
              <a:solidFill>
                <a:schemeClr val="lt1"/>
              </a:solidFill>
              <a:latin typeface="Inter"/>
              <a:ea typeface="Inter"/>
              <a:cs typeface="Inter"/>
              <a:sym typeface="Inter"/>
            </a:endParaRPr>
          </a:p>
        </p:txBody>
      </p:sp>
      <p:cxnSp>
        <p:nvCxnSpPr>
          <p:cNvPr id="208" name="Google Shape;208;p19"/>
          <p:cNvCxnSpPr/>
          <p:nvPr/>
        </p:nvCxnSpPr>
        <p:spPr>
          <a:xfrm>
            <a:off x="6839423" y="3122923"/>
            <a:ext cx="540300" cy="0"/>
          </a:xfrm>
          <a:prstGeom prst="straightConnector1">
            <a:avLst/>
          </a:prstGeom>
          <a:noFill/>
          <a:ln cap="flat" cmpd="sng" w="19050">
            <a:solidFill>
              <a:srgbClr val="DAE0E6"/>
            </a:solidFill>
            <a:prstDash val="solid"/>
            <a:round/>
            <a:headEnd len="med" w="med" type="none"/>
            <a:tailEnd len="med" w="med" type="stealth"/>
          </a:ln>
        </p:spPr>
      </p:cxnSp>
      <p:sp>
        <p:nvSpPr>
          <p:cNvPr id="209" name="Google Shape;209;p19"/>
          <p:cNvSpPr/>
          <p:nvPr/>
        </p:nvSpPr>
        <p:spPr>
          <a:xfrm>
            <a:off x="7198636" y="27368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Inter"/>
              <a:ea typeface="Inter"/>
              <a:cs typeface="Inter"/>
              <a:sym typeface="Inter"/>
            </a:endParaRPr>
          </a:p>
          <a:p>
            <a:pPr indent="0" lvl="0" marL="0" rtl="0" algn="ctr">
              <a:spcBef>
                <a:spcPts val="0"/>
              </a:spcBef>
              <a:spcAft>
                <a:spcPts val="0"/>
              </a:spcAft>
              <a:buNone/>
            </a:pPr>
            <a:r>
              <a:rPr lang="en" sz="1300">
                <a:solidFill>
                  <a:schemeClr val="lt1"/>
                </a:solidFill>
                <a:latin typeface="Inter"/>
                <a:ea typeface="Inter"/>
                <a:cs typeface="Inter"/>
                <a:sym typeface="Inter"/>
              </a:rPr>
              <a:t> Chat Result</a:t>
            </a:r>
            <a:endParaRPr sz="1300">
              <a:solidFill>
                <a:schemeClr val="lt1"/>
              </a:solidFill>
              <a:latin typeface="Inter"/>
              <a:ea typeface="Inter"/>
              <a:cs typeface="Inter"/>
              <a:sym typeface="Inter"/>
            </a:endParaRPr>
          </a:p>
          <a:p>
            <a:pPr indent="0" lvl="0" marL="0" rtl="0" algn="ctr">
              <a:spcBef>
                <a:spcPts val="0"/>
              </a:spcBef>
              <a:spcAft>
                <a:spcPts val="0"/>
              </a:spcAft>
              <a:buNone/>
            </a:pPr>
            <a:r>
              <a:t/>
            </a:r>
            <a:endParaRPr sz="1300">
              <a:solidFill>
                <a:schemeClr val="lt1"/>
              </a:solidFill>
              <a:latin typeface="Inter"/>
              <a:ea typeface="Inter"/>
              <a:cs typeface="Inter"/>
              <a:sym typeface="Inter"/>
            </a:endParaRPr>
          </a:p>
        </p:txBody>
      </p:sp>
      <p:sp>
        <p:nvSpPr>
          <p:cNvPr id="210" name="Google Shape;210;p19"/>
          <p:cNvSpPr/>
          <p:nvPr/>
        </p:nvSpPr>
        <p:spPr>
          <a:xfrm>
            <a:off x="3795232" y="2886242"/>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Max Turn</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211" name="Google Shape;211;p19"/>
          <p:cNvSpPr/>
          <p:nvPr/>
        </p:nvSpPr>
        <p:spPr>
          <a:xfrm>
            <a:off x="2454818" y="26807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Initial Message</a:t>
            </a:r>
            <a:endParaRPr sz="900">
              <a:solidFill>
                <a:schemeClr val="lt1"/>
              </a:solidFill>
              <a:latin typeface="Inter"/>
              <a:ea typeface="Inter"/>
              <a:cs typeface="Inter"/>
              <a:sym typeface="Inter"/>
            </a:endParaRPr>
          </a:p>
        </p:txBody>
      </p:sp>
      <p:sp>
        <p:nvSpPr>
          <p:cNvPr id="212" name="Google Shape;212;p19"/>
          <p:cNvSpPr/>
          <p:nvPr/>
        </p:nvSpPr>
        <p:spPr>
          <a:xfrm>
            <a:off x="4351294" y="26807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History</a:t>
            </a:r>
            <a:endParaRPr sz="900">
              <a:solidFill>
                <a:schemeClr val="lt1"/>
              </a:solidFill>
              <a:latin typeface="Inter"/>
              <a:ea typeface="Inter"/>
              <a:cs typeface="Inter"/>
              <a:sym typeface="Inter"/>
            </a:endParaRPr>
          </a:p>
        </p:txBody>
      </p:sp>
      <p:sp>
        <p:nvSpPr>
          <p:cNvPr id="213" name="Google Shape;213;p19"/>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4" name="Google Shape;214;p1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215" name="Google Shape;215;p19"/>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Inter"/>
                <a:ea typeface="Inter"/>
                <a:cs typeface="Inter"/>
                <a:sym typeface="Inter"/>
              </a:rPr>
              <a:t>2 Agents </a:t>
            </a:r>
            <a:r>
              <a:rPr lang="en" sz="2000">
                <a:solidFill>
                  <a:srgbClr val="F9C823"/>
                </a:solidFill>
                <a:latin typeface="Inter"/>
                <a:ea typeface="Inter"/>
                <a:cs typeface="Inter"/>
                <a:sym typeface="Inter"/>
              </a:rPr>
              <a:t>break down</a:t>
            </a:r>
            <a:r>
              <a:rPr lang="en" sz="2000">
                <a:solidFill>
                  <a:schemeClr val="lt1"/>
                </a:solidFill>
                <a:latin typeface="Inter"/>
                <a:ea typeface="Inter"/>
                <a:cs typeface="Inter"/>
                <a:sym typeface="Inter"/>
              </a:rPr>
              <a:t> complex decisions into </a:t>
            </a:r>
            <a:r>
              <a:rPr lang="en" sz="2000">
                <a:solidFill>
                  <a:srgbClr val="F9C823"/>
                </a:solidFill>
                <a:latin typeface="Inter"/>
                <a:ea typeface="Inter"/>
                <a:cs typeface="Inter"/>
                <a:sym typeface="Inter"/>
              </a:rPr>
              <a:t>manageable steps</a:t>
            </a:r>
            <a:endParaRPr sz="2000">
              <a:solidFill>
                <a:srgbClr val="F9C823"/>
              </a:solidFill>
              <a:latin typeface="Inter"/>
              <a:ea typeface="Inter"/>
              <a:cs typeface="Inter"/>
              <a:sym typeface="Inte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0"/>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1" name="Google Shape;221;p20"/>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2" name="Google Shape;222;p2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223" name="Google Shape;223;p20"/>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4" name="Google Shape;224;p2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Conversation Patterns</a:t>
            </a:r>
            <a:endParaRPr b="1" sz="2400">
              <a:solidFill>
                <a:schemeClr val="lt1"/>
              </a:solidFill>
              <a:latin typeface="Inter"/>
              <a:ea typeface="Inter"/>
              <a:cs typeface="Inter"/>
              <a:sym typeface="Inter"/>
            </a:endParaRPr>
          </a:p>
        </p:txBody>
      </p:sp>
      <p:sp>
        <p:nvSpPr>
          <p:cNvPr id="225" name="Google Shape;225;p20"/>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Conversation Patterns</a:t>
            </a:r>
            <a:endParaRPr sz="1500">
              <a:solidFill>
                <a:srgbClr val="FFFFFF"/>
              </a:solidFill>
              <a:latin typeface="Inter SemiBold"/>
              <a:ea typeface="Inter SemiBold"/>
              <a:cs typeface="Inter SemiBold"/>
              <a:sym typeface="Inter SemiBold"/>
            </a:endParaRPr>
          </a:p>
        </p:txBody>
      </p:sp>
      <p:cxnSp>
        <p:nvCxnSpPr>
          <p:cNvPr id="226" name="Google Shape;226;p20"/>
          <p:cNvCxnSpPr>
            <a:stCxn id="225"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227" name="Google Shape;227;p20"/>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228" name="Google Shape;228;p20"/>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229" name="Google Shape;229;p20"/>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230" name="Google Shape;230;p20"/>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231" name="Google Shape;231;p20"/>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Two Agent Chat</a:t>
            </a:r>
            <a:endParaRPr sz="1100">
              <a:solidFill>
                <a:srgbClr val="FFFFFF"/>
              </a:solidFill>
              <a:latin typeface="Inter Light"/>
              <a:ea typeface="Inter Light"/>
              <a:cs typeface="Inter Light"/>
              <a:sym typeface="Inter Light"/>
            </a:endParaRPr>
          </a:p>
        </p:txBody>
      </p:sp>
      <p:cxnSp>
        <p:nvCxnSpPr>
          <p:cNvPr id="232" name="Google Shape;232;p20"/>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233" name="Google Shape;233;p20"/>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Sequential Chat</a:t>
            </a:r>
            <a:endParaRPr sz="1100">
              <a:solidFill>
                <a:srgbClr val="FFFFFF"/>
              </a:solidFill>
              <a:latin typeface="Inter Light"/>
              <a:ea typeface="Inter Light"/>
              <a:cs typeface="Inter Light"/>
              <a:sym typeface="Inter Light"/>
            </a:endParaRPr>
          </a:p>
        </p:txBody>
      </p:sp>
      <p:sp>
        <p:nvSpPr>
          <p:cNvPr id="234" name="Google Shape;234;p20"/>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Group Chat</a:t>
            </a:r>
            <a:endParaRPr sz="1100">
              <a:solidFill>
                <a:srgbClr val="FFFFFF"/>
              </a:solidFill>
              <a:latin typeface="Inter Light"/>
              <a:ea typeface="Inter Light"/>
              <a:cs typeface="Inter Light"/>
              <a:sym typeface="Inter Light"/>
            </a:endParaRPr>
          </a:p>
        </p:txBody>
      </p:sp>
      <p:sp>
        <p:nvSpPr>
          <p:cNvPr id="235" name="Google Shape;235;p20"/>
          <p:cNvSpPr/>
          <p:nvPr/>
        </p:nvSpPr>
        <p:spPr>
          <a:xfrm>
            <a:off x="6737445" y="3147850"/>
            <a:ext cx="1580400" cy="478500"/>
          </a:xfrm>
          <a:prstGeom prst="roundRect">
            <a:avLst>
              <a:gd fmla="val 16667" name="adj"/>
            </a:avLst>
          </a:prstGeom>
          <a:solidFill>
            <a:srgbClr val="272528"/>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Inter Light"/>
                <a:ea typeface="Inter Light"/>
                <a:cs typeface="Inter Light"/>
                <a:sym typeface="Inter Light"/>
              </a:rPr>
              <a:t>Nested Chat</a:t>
            </a:r>
            <a:endParaRPr sz="1000">
              <a:solidFill>
                <a:srgbClr val="FFFFFF"/>
              </a:solidFill>
              <a:latin typeface="Inter Light"/>
              <a:ea typeface="Inter Light"/>
              <a:cs typeface="Inter Light"/>
              <a:sym typeface="Inter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1"/>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1" name="Google Shape;241;p21"/>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2" name="Google Shape;242;p2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243" name="Google Shape;243;p21"/>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4" name="Google Shape;244;p2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a:t>
            </a:r>
            <a:endParaRPr b="1" sz="2400">
              <a:solidFill>
                <a:schemeClr val="lt1"/>
              </a:solidFill>
              <a:latin typeface="Inter"/>
              <a:ea typeface="Inter"/>
              <a:cs typeface="Inter"/>
              <a:sym typeface="Inter"/>
            </a:endParaRPr>
          </a:p>
        </p:txBody>
      </p:sp>
      <p:sp>
        <p:nvSpPr>
          <p:cNvPr id="245" name="Google Shape;245;p21"/>
          <p:cNvSpPr/>
          <p:nvPr/>
        </p:nvSpPr>
        <p:spPr>
          <a:xfrm>
            <a:off x="4781427" y="10959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46" name="Google Shape;246;p21"/>
          <p:cNvSpPr/>
          <p:nvPr/>
        </p:nvSpPr>
        <p:spPr>
          <a:xfrm>
            <a:off x="2872775" y="10959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47" name="Google Shape;247;p21"/>
          <p:cNvSpPr/>
          <p:nvPr/>
        </p:nvSpPr>
        <p:spPr>
          <a:xfrm>
            <a:off x="995056" y="10922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cxnSp>
        <p:nvCxnSpPr>
          <p:cNvPr id="248" name="Google Shape;248;p21"/>
          <p:cNvCxnSpPr/>
          <p:nvPr/>
        </p:nvCxnSpPr>
        <p:spPr>
          <a:xfrm>
            <a:off x="92685" y="22847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249" name="Google Shape;249;p21"/>
          <p:cNvSpPr/>
          <p:nvPr/>
        </p:nvSpPr>
        <p:spPr>
          <a:xfrm>
            <a:off x="1121621" y="1314591"/>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85D992"/>
                </a:solidFill>
                <a:latin typeface="Inter"/>
                <a:ea typeface="Inter"/>
                <a:cs typeface="Inter"/>
                <a:sym typeface="Inter"/>
              </a:rPr>
              <a:t>Agent B</a:t>
            </a:r>
            <a:endParaRPr b="1" sz="900">
              <a:solidFill>
                <a:srgbClr val="85D992"/>
              </a:solidFill>
              <a:latin typeface="Inter"/>
              <a:ea typeface="Inter"/>
              <a:cs typeface="Inter"/>
              <a:sym typeface="Inter"/>
            </a:endParaRPr>
          </a:p>
          <a:p>
            <a:pPr indent="0" lvl="0" marL="0" rtl="0" algn="ctr">
              <a:spcBef>
                <a:spcPts val="0"/>
              </a:spcBef>
              <a:spcAft>
                <a:spcPts val="0"/>
              </a:spcAft>
              <a:buNone/>
            </a:pPr>
            <a:r>
              <a:rPr b="1" lang="en" sz="700">
                <a:solidFill>
                  <a:srgbClr val="85D992"/>
                </a:solidFill>
                <a:latin typeface="Inter"/>
                <a:ea typeface="Inter"/>
                <a:cs typeface="Inter"/>
                <a:sym typeface="Inter"/>
              </a:rPr>
              <a:t>(Assistant Agent)</a:t>
            </a:r>
            <a:endParaRPr b="1" sz="700">
              <a:solidFill>
                <a:srgbClr val="85D992"/>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250" name="Google Shape;250;p21"/>
          <p:cNvSpPr/>
          <p:nvPr/>
        </p:nvSpPr>
        <p:spPr>
          <a:xfrm>
            <a:off x="1121621" y="2575983"/>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A</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700">
                <a:solidFill>
                  <a:srgbClr val="F9C823"/>
                </a:solidFill>
                <a:latin typeface="Inter"/>
                <a:ea typeface="Inter"/>
                <a:cs typeface="Inter"/>
                <a:sym typeface="Inter"/>
              </a:rPr>
              <a:t>(Assistant Agent)</a:t>
            </a:r>
            <a:endParaRPr b="1" sz="700">
              <a:solidFill>
                <a:srgbClr val="F9C823"/>
              </a:solidFill>
              <a:latin typeface="Inter"/>
              <a:ea typeface="Inter"/>
              <a:cs typeface="Inter"/>
              <a:sym typeface="Inter"/>
            </a:endParaRPr>
          </a:p>
        </p:txBody>
      </p:sp>
      <p:cxnSp>
        <p:nvCxnSpPr>
          <p:cNvPr id="251" name="Google Shape;251;p21"/>
          <p:cNvCxnSpPr>
            <a:stCxn id="249" idx="2"/>
            <a:endCxn id="250" idx="0"/>
          </p:cNvCxnSpPr>
          <p:nvPr/>
        </p:nvCxnSpPr>
        <p:spPr>
          <a:xfrm>
            <a:off x="1584671" y="1994391"/>
            <a:ext cx="0" cy="581700"/>
          </a:xfrm>
          <a:prstGeom prst="straightConnector1">
            <a:avLst/>
          </a:prstGeom>
          <a:noFill/>
          <a:ln cap="flat" cmpd="sng" w="19050">
            <a:solidFill>
              <a:srgbClr val="DAE0E6"/>
            </a:solidFill>
            <a:prstDash val="solid"/>
            <a:round/>
            <a:headEnd len="med" w="med" type="stealth"/>
            <a:tailEnd len="med" w="med" type="stealth"/>
          </a:ln>
        </p:spPr>
      </p:cxnSp>
      <p:cxnSp>
        <p:nvCxnSpPr>
          <p:cNvPr id="252" name="Google Shape;252;p21"/>
          <p:cNvCxnSpPr/>
          <p:nvPr/>
        </p:nvCxnSpPr>
        <p:spPr>
          <a:xfrm>
            <a:off x="2173218" y="2284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253" name="Google Shape;253;p21"/>
          <p:cNvSpPr/>
          <p:nvPr/>
        </p:nvSpPr>
        <p:spPr>
          <a:xfrm>
            <a:off x="6715225" y="1998050"/>
            <a:ext cx="926100" cy="5817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FFFFFF"/>
                </a:solidFill>
                <a:latin typeface="Inter"/>
                <a:ea typeface="Inter"/>
                <a:cs typeface="Inter"/>
                <a:sym typeface="Inter"/>
              </a:rPr>
              <a:t> Summarizer</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254" name="Google Shape;254;p21"/>
          <p:cNvCxnSpPr>
            <a:stCxn id="253" idx="3"/>
          </p:cNvCxnSpPr>
          <p:nvPr/>
        </p:nvCxnSpPr>
        <p:spPr>
          <a:xfrm flipH="1" rot="10800000">
            <a:off x="7641325" y="2284700"/>
            <a:ext cx="500400" cy="4200"/>
          </a:xfrm>
          <a:prstGeom prst="straightConnector1">
            <a:avLst/>
          </a:prstGeom>
          <a:noFill/>
          <a:ln cap="flat" cmpd="sng" w="19050">
            <a:solidFill>
              <a:srgbClr val="DAE0E6"/>
            </a:solidFill>
            <a:prstDash val="solid"/>
            <a:round/>
            <a:headEnd len="med" w="med" type="none"/>
            <a:tailEnd len="med" w="med" type="stealth"/>
          </a:ln>
        </p:spPr>
      </p:cxnSp>
      <p:sp>
        <p:nvSpPr>
          <p:cNvPr id="255" name="Google Shape;255;p21"/>
          <p:cNvSpPr/>
          <p:nvPr/>
        </p:nvSpPr>
        <p:spPr>
          <a:xfrm>
            <a:off x="7884436" y="18986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Chat Result</a:t>
            </a:r>
            <a:endParaRPr sz="13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
        <p:nvSpPr>
          <p:cNvPr id="256" name="Google Shape;256;p21"/>
          <p:cNvSpPr/>
          <p:nvPr/>
        </p:nvSpPr>
        <p:spPr>
          <a:xfrm>
            <a:off x="1966432" y="21388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257" name="Google Shape;257;p21"/>
          <p:cNvSpPr/>
          <p:nvPr/>
        </p:nvSpPr>
        <p:spPr>
          <a:xfrm>
            <a:off x="-59782" y="18425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sp>
        <p:nvSpPr>
          <p:cNvPr id="258" name="Google Shape;258;p21"/>
          <p:cNvSpPr/>
          <p:nvPr/>
        </p:nvSpPr>
        <p:spPr>
          <a:xfrm>
            <a:off x="1899302" y="1889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Context</a:t>
            </a:r>
            <a:endParaRPr sz="900">
              <a:solidFill>
                <a:srgbClr val="FFFFFF"/>
              </a:solidFill>
              <a:latin typeface="Inter"/>
              <a:ea typeface="Inter"/>
              <a:cs typeface="Inter"/>
              <a:sym typeface="Inter"/>
            </a:endParaRPr>
          </a:p>
        </p:txBody>
      </p:sp>
      <p:sp>
        <p:nvSpPr>
          <p:cNvPr id="259" name="Google Shape;259;p21"/>
          <p:cNvSpPr/>
          <p:nvPr/>
        </p:nvSpPr>
        <p:spPr>
          <a:xfrm>
            <a:off x="2996809" y="1318241"/>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700">
                <a:solidFill>
                  <a:srgbClr val="FFFFFF"/>
                </a:solidFill>
                <a:latin typeface="Inter"/>
                <a:ea typeface="Inter"/>
                <a:cs typeface="Inter"/>
                <a:sym typeface="Inter"/>
              </a:rPr>
              <a:t>(Conversable Agent)</a:t>
            </a:r>
            <a:endParaRPr b="1" sz="700">
              <a:solidFill>
                <a:srgbClr val="FFFFFF"/>
              </a:solidFill>
              <a:latin typeface="Inter"/>
              <a:ea typeface="Inter"/>
              <a:cs typeface="Inter"/>
              <a:sym typeface="Inter"/>
            </a:endParaRPr>
          </a:p>
        </p:txBody>
      </p:sp>
      <p:sp>
        <p:nvSpPr>
          <p:cNvPr id="260" name="Google Shape;260;p21"/>
          <p:cNvSpPr/>
          <p:nvPr/>
        </p:nvSpPr>
        <p:spPr>
          <a:xfrm>
            <a:off x="2996809" y="2579633"/>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85D992"/>
                </a:solidFill>
                <a:latin typeface="Inter"/>
                <a:ea typeface="Inter"/>
                <a:cs typeface="Inter"/>
                <a:sym typeface="Inter"/>
              </a:rPr>
              <a:t>Agent B</a:t>
            </a:r>
            <a:endParaRPr b="1" sz="900">
              <a:solidFill>
                <a:srgbClr val="85D992"/>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700">
                <a:solidFill>
                  <a:srgbClr val="85D992"/>
                </a:solidFill>
                <a:latin typeface="Inter"/>
                <a:ea typeface="Inter"/>
                <a:cs typeface="Inter"/>
                <a:sym typeface="Inter"/>
              </a:rPr>
              <a:t>(Conversable Agent)</a:t>
            </a:r>
            <a:endParaRPr b="1" sz="900">
              <a:solidFill>
                <a:srgbClr val="FFFFFF"/>
              </a:solidFill>
              <a:latin typeface="Inter"/>
              <a:ea typeface="Inter"/>
              <a:cs typeface="Inter"/>
              <a:sym typeface="Inter"/>
            </a:endParaRPr>
          </a:p>
        </p:txBody>
      </p:sp>
      <p:cxnSp>
        <p:nvCxnSpPr>
          <p:cNvPr id="261" name="Google Shape;261;p21"/>
          <p:cNvCxnSpPr>
            <a:stCxn id="259" idx="2"/>
            <a:endCxn id="260" idx="0"/>
          </p:cNvCxnSpPr>
          <p:nvPr/>
        </p:nvCxnSpPr>
        <p:spPr>
          <a:xfrm>
            <a:off x="3459859" y="19980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262" name="Google Shape;262;p21"/>
          <p:cNvSpPr/>
          <p:nvPr/>
        </p:nvSpPr>
        <p:spPr>
          <a:xfrm>
            <a:off x="4905912" y="1311100"/>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2674ED"/>
                </a:solidFill>
                <a:latin typeface="Inter"/>
                <a:ea typeface="Inter"/>
                <a:cs typeface="Inter"/>
                <a:sym typeface="Inter"/>
              </a:rPr>
              <a:t>Agent D</a:t>
            </a:r>
            <a:endParaRPr b="1" sz="900">
              <a:solidFill>
                <a:srgbClr val="2674ED"/>
              </a:solidFill>
              <a:latin typeface="Inter"/>
              <a:ea typeface="Inter"/>
              <a:cs typeface="Inter"/>
              <a:sym typeface="Inter"/>
            </a:endParaRPr>
          </a:p>
          <a:p>
            <a:pPr indent="0" lvl="0" marL="0" rtl="0" algn="ctr">
              <a:spcBef>
                <a:spcPts val="0"/>
              </a:spcBef>
              <a:spcAft>
                <a:spcPts val="0"/>
              </a:spcAft>
              <a:buNone/>
            </a:pPr>
            <a:r>
              <a:rPr b="1" lang="en" sz="700">
                <a:solidFill>
                  <a:srgbClr val="2674ED"/>
                </a:solidFill>
                <a:latin typeface="Inter"/>
                <a:ea typeface="Inter"/>
                <a:cs typeface="Inter"/>
                <a:sym typeface="Inter"/>
              </a:rPr>
              <a:t>(Assistant Agent)</a:t>
            </a:r>
            <a:endParaRPr b="1" sz="700">
              <a:solidFill>
                <a:srgbClr val="2674ED"/>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263" name="Google Shape;263;p21"/>
          <p:cNvSpPr/>
          <p:nvPr/>
        </p:nvSpPr>
        <p:spPr>
          <a:xfrm>
            <a:off x="4905912" y="2572307"/>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latin typeface="Inter"/>
                <a:ea typeface="Inter"/>
                <a:cs typeface="Inter"/>
                <a:sym typeface="Inter"/>
              </a:rPr>
              <a:t>Agent C</a:t>
            </a:r>
            <a:endParaRPr b="1" sz="900">
              <a:solidFill>
                <a:srgbClr val="FFFFFF"/>
              </a:solidFill>
              <a:latin typeface="Inter"/>
              <a:ea typeface="Inter"/>
              <a:cs typeface="Inter"/>
              <a:sym typeface="Inter"/>
            </a:endParaRPr>
          </a:p>
          <a:p>
            <a:pPr indent="0" lvl="0" marL="0" rtl="0" algn="ctr">
              <a:spcBef>
                <a:spcPts val="0"/>
              </a:spcBef>
              <a:spcAft>
                <a:spcPts val="0"/>
              </a:spcAft>
              <a:buClr>
                <a:srgbClr val="000000"/>
              </a:buClr>
              <a:buSzPts val="1100"/>
              <a:buFont typeface="Arial"/>
              <a:buNone/>
            </a:pPr>
            <a:r>
              <a:rPr b="1" lang="en" sz="700">
                <a:solidFill>
                  <a:srgbClr val="FFFFFF"/>
                </a:solidFill>
                <a:latin typeface="Inter"/>
                <a:ea typeface="Inter"/>
                <a:cs typeface="Inter"/>
                <a:sym typeface="Inter"/>
              </a:rPr>
              <a:t>(User Proxy Agent)</a:t>
            </a:r>
            <a:endParaRPr b="1" sz="900">
              <a:solidFill>
                <a:srgbClr val="FFFFFF"/>
              </a:solidFill>
              <a:latin typeface="Inter"/>
              <a:ea typeface="Inter"/>
              <a:cs typeface="Inter"/>
              <a:sym typeface="Inter"/>
            </a:endParaRPr>
          </a:p>
        </p:txBody>
      </p:sp>
      <p:cxnSp>
        <p:nvCxnSpPr>
          <p:cNvPr id="264" name="Google Shape;264;p21"/>
          <p:cNvCxnSpPr>
            <a:stCxn id="262" idx="2"/>
            <a:endCxn id="263" idx="0"/>
          </p:cNvCxnSpPr>
          <p:nvPr/>
        </p:nvCxnSpPr>
        <p:spPr>
          <a:xfrm>
            <a:off x="5368962" y="1990900"/>
            <a:ext cx="0" cy="581400"/>
          </a:xfrm>
          <a:prstGeom prst="straightConnector1">
            <a:avLst/>
          </a:prstGeom>
          <a:noFill/>
          <a:ln cap="flat" cmpd="sng" w="19050">
            <a:solidFill>
              <a:srgbClr val="DAE0E6"/>
            </a:solidFill>
            <a:prstDash val="solid"/>
            <a:round/>
            <a:headEnd len="med" w="med" type="stealth"/>
            <a:tailEnd len="med" w="med" type="stealth"/>
          </a:ln>
        </p:spPr>
      </p:cxnSp>
      <p:sp>
        <p:nvSpPr>
          <p:cNvPr id="265" name="Google Shape;265;p21"/>
          <p:cNvSpPr/>
          <p:nvPr/>
        </p:nvSpPr>
        <p:spPr>
          <a:xfrm>
            <a:off x="2970648" y="37609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cxnSp>
        <p:nvCxnSpPr>
          <p:cNvPr id="266" name="Google Shape;266;p21"/>
          <p:cNvCxnSpPr/>
          <p:nvPr/>
        </p:nvCxnSpPr>
        <p:spPr>
          <a:xfrm>
            <a:off x="4056331" y="2284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267" name="Google Shape;267;p21"/>
          <p:cNvSpPr/>
          <p:nvPr/>
        </p:nvSpPr>
        <p:spPr>
          <a:xfrm>
            <a:off x="3849545" y="21388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268" name="Google Shape;268;p21"/>
          <p:cNvSpPr/>
          <p:nvPr/>
        </p:nvSpPr>
        <p:spPr>
          <a:xfrm>
            <a:off x="3782414" y="1889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Context</a:t>
            </a:r>
            <a:endParaRPr sz="900">
              <a:solidFill>
                <a:srgbClr val="FFFFFF"/>
              </a:solidFill>
              <a:latin typeface="Inter"/>
              <a:ea typeface="Inter"/>
              <a:cs typeface="Inter"/>
              <a:sym typeface="Inter"/>
            </a:endParaRPr>
          </a:p>
        </p:txBody>
      </p:sp>
      <p:cxnSp>
        <p:nvCxnSpPr>
          <p:cNvPr id="269" name="Google Shape;269;p21"/>
          <p:cNvCxnSpPr/>
          <p:nvPr/>
        </p:nvCxnSpPr>
        <p:spPr>
          <a:xfrm>
            <a:off x="5961331" y="2284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270" name="Google Shape;270;p21"/>
          <p:cNvSpPr/>
          <p:nvPr/>
        </p:nvSpPr>
        <p:spPr>
          <a:xfrm>
            <a:off x="5754545" y="21388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Carryover</a:t>
            </a:r>
            <a:endParaRPr sz="900">
              <a:solidFill>
                <a:srgbClr val="FFFFFF"/>
              </a:solidFill>
              <a:latin typeface="Inter"/>
              <a:ea typeface="Inter"/>
              <a:cs typeface="Inter"/>
              <a:sym typeface="Inter"/>
            </a:endParaRPr>
          </a:p>
          <a:p>
            <a:pPr indent="0" lvl="0" marL="0" rtl="0" algn="ctr">
              <a:spcBef>
                <a:spcPts val="0"/>
              </a:spcBef>
              <a:spcAft>
                <a:spcPts val="0"/>
              </a:spcAft>
              <a:buNone/>
            </a:pPr>
            <a:r>
              <a:t/>
            </a:r>
            <a:endParaRPr sz="900">
              <a:solidFill>
                <a:srgbClr val="FFFFFF"/>
              </a:solidFill>
              <a:latin typeface="Inter"/>
              <a:ea typeface="Inter"/>
              <a:cs typeface="Inter"/>
              <a:sym typeface="Inter"/>
            </a:endParaRPr>
          </a:p>
        </p:txBody>
      </p:sp>
      <p:sp>
        <p:nvSpPr>
          <p:cNvPr id="271" name="Google Shape;271;p21"/>
          <p:cNvSpPr/>
          <p:nvPr/>
        </p:nvSpPr>
        <p:spPr>
          <a:xfrm>
            <a:off x="5687414" y="1889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Context</a:t>
            </a:r>
            <a:endParaRPr sz="900">
              <a:solidFill>
                <a:srgbClr val="FFFFFF"/>
              </a:solidFill>
              <a:latin typeface="Inter"/>
              <a:ea typeface="Inter"/>
              <a:cs typeface="Inter"/>
              <a:sym typeface="Inter"/>
            </a:endParaRPr>
          </a:p>
        </p:txBody>
      </p:sp>
      <p:cxnSp>
        <p:nvCxnSpPr>
          <p:cNvPr id="272" name="Google Shape;272;p21"/>
          <p:cNvCxnSpPr>
            <a:stCxn id="247" idx="2"/>
            <a:endCxn id="245" idx="2"/>
          </p:cNvCxnSpPr>
          <p:nvPr/>
        </p:nvCxnSpPr>
        <p:spPr>
          <a:xfrm flipH="1" rot="-5400000">
            <a:off x="3473656" y="1579605"/>
            <a:ext cx="3600" cy="3786300"/>
          </a:xfrm>
          <a:prstGeom prst="bentConnector3">
            <a:avLst>
              <a:gd fmla="val 6715819" name="adj1"/>
            </a:avLst>
          </a:prstGeom>
          <a:noFill/>
          <a:ln cap="flat" cmpd="sng" w="19050">
            <a:solidFill>
              <a:srgbClr val="DAE0E6"/>
            </a:solidFill>
            <a:prstDash val="solid"/>
            <a:round/>
            <a:headEnd len="med" w="med" type="none"/>
            <a:tailEnd len="med" w="med" type="stealth"/>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2"/>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8" name="Google Shape;278;p22"/>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9" name="Google Shape;279;p2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280" name="Google Shape;280;p22"/>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1" name="Google Shape;281;p2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a:t>
            </a:r>
            <a:endParaRPr b="1" sz="2400">
              <a:solidFill>
                <a:schemeClr val="lt1"/>
              </a:solidFill>
              <a:latin typeface="Inter"/>
              <a:ea typeface="Inter"/>
              <a:cs typeface="Inter"/>
              <a:sym typeface="Inter"/>
            </a:endParaRPr>
          </a:p>
        </p:txBody>
      </p:sp>
      <p:sp>
        <p:nvSpPr>
          <p:cNvPr id="282" name="Google Shape;282;p22"/>
          <p:cNvSpPr txBox="1"/>
          <p:nvPr/>
        </p:nvSpPr>
        <p:spPr>
          <a:xfrm>
            <a:off x="264052" y="1262600"/>
            <a:ext cx="7995300" cy="5274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1"/>
              </a:buClr>
              <a:buSzPts val="2000"/>
              <a:buFont typeface="Inter"/>
              <a:buChar char="●"/>
            </a:pPr>
            <a:r>
              <a:rPr lang="en" sz="2000">
                <a:solidFill>
                  <a:schemeClr val="lt1"/>
                </a:solidFill>
                <a:latin typeface="Inter"/>
                <a:ea typeface="Inter"/>
                <a:cs typeface="Inter"/>
                <a:sym typeface="Inter"/>
              </a:rPr>
              <a:t>Positive</a:t>
            </a:r>
            <a:r>
              <a:rPr lang="en" sz="2000">
                <a:solidFill>
                  <a:schemeClr val="lt1"/>
                </a:solidFill>
                <a:latin typeface="Inter"/>
                <a:ea typeface="Inter"/>
                <a:cs typeface="Inter"/>
                <a:sym typeface="Inter"/>
              </a:rPr>
              <a:t>:</a:t>
            </a:r>
            <a:r>
              <a:rPr lang="en" sz="2000">
                <a:solidFill>
                  <a:srgbClr val="F9C823"/>
                </a:solidFill>
                <a:latin typeface="Inter"/>
                <a:ea typeface="Inter"/>
                <a:cs typeface="Inter"/>
                <a:sym typeface="Inter"/>
              </a:rPr>
              <a:t> </a:t>
            </a:r>
            <a:r>
              <a:rPr lang="en" sz="2000">
                <a:solidFill>
                  <a:srgbClr val="85D992"/>
                </a:solidFill>
                <a:latin typeface="Inter"/>
                <a:ea typeface="Inter"/>
                <a:cs typeface="Inter"/>
                <a:sym typeface="Inter"/>
              </a:rPr>
              <a:t>Break down</a:t>
            </a:r>
            <a:r>
              <a:rPr lang="en" sz="2000">
                <a:solidFill>
                  <a:schemeClr val="lt1"/>
                </a:solidFill>
                <a:latin typeface="Inter"/>
                <a:ea typeface="Inter"/>
                <a:cs typeface="Inter"/>
                <a:sym typeface="Inter"/>
              </a:rPr>
              <a:t> complex tasks</a:t>
            </a:r>
            <a:endParaRPr sz="2000">
              <a:solidFill>
                <a:schemeClr val="lt1"/>
              </a:solidFill>
              <a:latin typeface="Inter"/>
              <a:ea typeface="Inter"/>
              <a:cs typeface="Inter"/>
              <a:sym typeface="Inter"/>
            </a:endParaRPr>
          </a:p>
          <a:p>
            <a:pPr indent="-355600" lvl="0" marL="457200" rtl="0" algn="l">
              <a:spcBef>
                <a:spcPts val="0"/>
              </a:spcBef>
              <a:spcAft>
                <a:spcPts val="1000"/>
              </a:spcAft>
              <a:buClr>
                <a:schemeClr val="lt1"/>
              </a:buClr>
              <a:buSzPts val="2000"/>
              <a:buFont typeface="Inter"/>
              <a:buChar char="●"/>
            </a:pPr>
            <a:r>
              <a:rPr lang="en" sz="2000">
                <a:solidFill>
                  <a:schemeClr val="lt1"/>
                </a:solidFill>
                <a:latin typeface="Inter"/>
                <a:ea typeface="Inter"/>
                <a:cs typeface="Inter"/>
                <a:sym typeface="Inter"/>
              </a:rPr>
              <a:t>Negative: </a:t>
            </a:r>
            <a:r>
              <a:rPr lang="en" sz="2000">
                <a:solidFill>
                  <a:srgbClr val="F9C823"/>
                </a:solidFill>
                <a:latin typeface="Inter"/>
                <a:ea typeface="Inter"/>
                <a:cs typeface="Inter"/>
                <a:sym typeface="Inter"/>
              </a:rPr>
              <a:t>Unimodal</a:t>
            </a:r>
            <a:r>
              <a:rPr lang="en" sz="2000">
                <a:solidFill>
                  <a:schemeClr val="lt1"/>
                </a:solidFill>
                <a:latin typeface="Inter"/>
                <a:ea typeface="Inter"/>
                <a:cs typeface="Inter"/>
                <a:sym typeface="Inter"/>
              </a:rPr>
              <a:t> Flow</a:t>
            </a:r>
            <a:endParaRPr sz="2000">
              <a:solidFill>
                <a:schemeClr val="lt1"/>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 name="Shape 24"/>
        <p:cNvGrpSpPr/>
        <p:nvPr/>
      </p:nvGrpSpPr>
      <p:grpSpPr>
        <a:xfrm>
          <a:off x="0" y="0"/>
          <a:ext cx="0" cy="0"/>
          <a:chOff x="0" y="0"/>
          <a:chExt cx="0" cy="0"/>
        </a:xfrm>
      </p:grpSpPr>
      <p:sp>
        <p:nvSpPr>
          <p:cNvPr id="25" name="Google Shape;25;p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6" name="Google Shape;26;p5"/>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 name="Google Shape;27;p5"/>
          <p:cNvSpPr txBox="1"/>
          <p:nvPr/>
        </p:nvSpPr>
        <p:spPr>
          <a:xfrm>
            <a:off x="254102" y="134985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In-Air</a:t>
            </a:r>
            <a:endParaRPr b="1" sz="2400">
              <a:solidFill>
                <a:schemeClr val="lt1"/>
              </a:solidFill>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3"/>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8" name="Google Shape;288;p23"/>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9" name="Google Shape;289;p2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290" name="Google Shape;290;p23"/>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1" name="Google Shape;291;p2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Conversation Patterns</a:t>
            </a:r>
            <a:endParaRPr b="1" sz="2400">
              <a:solidFill>
                <a:schemeClr val="lt1"/>
              </a:solidFill>
              <a:latin typeface="Inter"/>
              <a:ea typeface="Inter"/>
              <a:cs typeface="Inter"/>
              <a:sym typeface="Inter"/>
            </a:endParaRPr>
          </a:p>
        </p:txBody>
      </p:sp>
      <p:sp>
        <p:nvSpPr>
          <p:cNvPr id="292" name="Google Shape;292;p23"/>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Conversation Patterns</a:t>
            </a:r>
            <a:endParaRPr sz="1500">
              <a:solidFill>
                <a:srgbClr val="FFFFFF"/>
              </a:solidFill>
              <a:latin typeface="Inter SemiBold"/>
              <a:ea typeface="Inter SemiBold"/>
              <a:cs typeface="Inter SemiBold"/>
              <a:sym typeface="Inter SemiBold"/>
            </a:endParaRPr>
          </a:p>
        </p:txBody>
      </p:sp>
      <p:cxnSp>
        <p:nvCxnSpPr>
          <p:cNvPr id="293" name="Google Shape;293;p23"/>
          <p:cNvCxnSpPr>
            <a:stCxn id="292"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294" name="Google Shape;294;p23"/>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295" name="Google Shape;295;p23"/>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296" name="Google Shape;296;p23"/>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297" name="Google Shape;297;p23"/>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298" name="Google Shape;298;p23"/>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Two Agent Chat</a:t>
            </a:r>
            <a:endParaRPr sz="1100">
              <a:solidFill>
                <a:srgbClr val="FFFFFF"/>
              </a:solidFill>
              <a:latin typeface="Inter Light"/>
              <a:ea typeface="Inter Light"/>
              <a:cs typeface="Inter Light"/>
              <a:sym typeface="Inter Light"/>
            </a:endParaRPr>
          </a:p>
        </p:txBody>
      </p:sp>
      <p:cxnSp>
        <p:nvCxnSpPr>
          <p:cNvPr id="299" name="Google Shape;299;p23"/>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300" name="Google Shape;300;p23"/>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Sequential Chat</a:t>
            </a:r>
            <a:endParaRPr sz="1100">
              <a:solidFill>
                <a:srgbClr val="FFFFFF"/>
              </a:solidFill>
              <a:latin typeface="Inter Light"/>
              <a:ea typeface="Inter Light"/>
              <a:cs typeface="Inter Light"/>
              <a:sym typeface="Inter Light"/>
            </a:endParaRPr>
          </a:p>
        </p:txBody>
      </p:sp>
      <p:sp>
        <p:nvSpPr>
          <p:cNvPr id="301" name="Google Shape;301;p23"/>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Group Chat</a:t>
            </a:r>
            <a:endParaRPr sz="1100">
              <a:solidFill>
                <a:srgbClr val="FFFFFF"/>
              </a:solidFill>
              <a:latin typeface="Inter Light"/>
              <a:ea typeface="Inter Light"/>
              <a:cs typeface="Inter Light"/>
              <a:sym typeface="Inter Light"/>
            </a:endParaRPr>
          </a:p>
        </p:txBody>
      </p:sp>
      <p:sp>
        <p:nvSpPr>
          <p:cNvPr id="302" name="Google Shape;302;p23"/>
          <p:cNvSpPr/>
          <p:nvPr/>
        </p:nvSpPr>
        <p:spPr>
          <a:xfrm>
            <a:off x="6737445" y="3147850"/>
            <a:ext cx="1580400" cy="478500"/>
          </a:xfrm>
          <a:prstGeom prst="roundRect">
            <a:avLst>
              <a:gd fmla="val 16667" name="adj"/>
            </a:avLst>
          </a:prstGeom>
          <a:solidFill>
            <a:srgbClr val="272528"/>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Inter Light"/>
                <a:ea typeface="Inter Light"/>
                <a:cs typeface="Inter Light"/>
                <a:sym typeface="Inter Light"/>
              </a:rPr>
              <a:t>Nested Chat</a:t>
            </a:r>
            <a:endParaRPr sz="1000">
              <a:solidFill>
                <a:srgbClr val="FFFFFF"/>
              </a:solidFill>
              <a:latin typeface="Inter Light"/>
              <a:ea typeface="Inter Light"/>
              <a:cs typeface="Inter Light"/>
              <a:sym typeface="Inter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4"/>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8" name="Google Shape;308;p24"/>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9" name="Google Shape;309;p24"/>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310" name="Google Shape;310;p24"/>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1" name="Google Shape;311;p24"/>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Group</a:t>
            </a:r>
            <a:r>
              <a:rPr b="1" lang="en" sz="2400">
                <a:solidFill>
                  <a:schemeClr val="lt1"/>
                </a:solidFill>
                <a:latin typeface="Inter"/>
                <a:ea typeface="Inter"/>
                <a:cs typeface="Inter"/>
                <a:sym typeface="Inter"/>
              </a:rPr>
              <a:t> Chat</a:t>
            </a:r>
            <a:endParaRPr b="1" sz="2400">
              <a:solidFill>
                <a:schemeClr val="lt1"/>
              </a:solidFill>
              <a:latin typeface="Inter"/>
              <a:ea typeface="Inter"/>
              <a:cs typeface="Inter"/>
              <a:sym typeface="Inter"/>
            </a:endParaRPr>
          </a:p>
        </p:txBody>
      </p:sp>
      <p:sp>
        <p:nvSpPr>
          <p:cNvPr id="312" name="Google Shape;312;p24"/>
          <p:cNvSpPr/>
          <p:nvPr/>
        </p:nvSpPr>
        <p:spPr>
          <a:xfrm>
            <a:off x="4031412" y="2311523"/>
            <a:ext cx="1060800" cy="10062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Group Chat Manager</a:t>
            </a:r>
            <a:endParaRPr b="1" sz="1000">
              <a:solidFill>
                <a:srgbClr val="FFFFFF"/>
              </a:solidFill>
              <a:latin typeface="Inter"/>
              <a:ea typeface="Inter"/>
              <a:cs typeface="Inter"/>
              <a:sym typeface="Inter"/>
            </a:endParaRPr>
          </a:p>
        </p:txBody>
      </p:sp>
      <p:sp>
        <p:nvSpPr>
          <p:cNvPr id="313" name="Google Shape;313;p24"/>
          <p:cNvSpPr/>
          <p:nvPr/>
        </p:nvSpPr>
        <p:spPr>
          <a:xfrm>
            <a:off x="6487296" y="1253572"/>
            <a:ext cx="874500" cy="829500"/>
          </a:xfrm>
          <a:prstGeom prst="ellipse">
            <a:avLst/>
          </a:prstGeom>
          <a:noFill/>
          <a:ln cap="flat" cmpd="sng" w="19050">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solidFill>
                <a:srgbClr val="FFFFFF"/>
              </a:solidFill>
            </a:endParaRPr>
          </a:p>
        </p:txBody>
      </p:sp>
      <p:sp>
        <p:nvSpPr>
          <p:cNvPr id="314" name="Google Shape;314;p24"/>
          <p:cNvSpPr/>
          <p:nvPr/>
        </p:nvSpPr>
        <p:spPr>
          <a:xfrm>
            <a:off x="6487288" y="3544935"/>
            <a:ext cx="874500" cy="829500"/>
          </a:xfrm>
          <a:prstGeom prst="ellipse">
            <a:avLst/>
          </a:prstGeom>
          <a:noFill/>
          <a:ln cap="flat" cmpd="sng" w="19050">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5" name="Google Shape;315;p24"/>
          <p:cNvSpPr/>
          <p:nvPr/>
        </p:nvSpPr>
        <p:spPr>
          <a:xfrm>
            <a:off x="6487300" y="2384850"/>
            <a:ext cx="874500" cy="858300"/>
          </a:xfrm>
          <a:prstGeom prst="ellipse">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700">
              <a:solidFill>
                <a:srgbClr val="FFFFFF"/>
              </a:solidFill>
              <a:latin typeface="Inter"/>
              <a:ea typeface="Inter"/>
              <a:cs typeface="Inter"/>
              <a:sym typeface="Inter"/>
            </a:endParaRPr>
          </a:p>
        </p:txBody>
      </p:sp>
      <p:cxnSp>
        <p:nvCxnSpPr>
          <p:cNvPr id="316" name="Google Shape;316;p24"/>
          <p:cNvCxnSpPr>
            <a:stCxn id="312" idx="7"/>
            <a:endCxn id="313" idx="2"/>
          </p:cNvCxnSpPr>
          <p:nvPr/>
        </p:nvCxnSpPr>
        <p:spPr>
          <a:xfrm flipH="1" rot="10800000">
            <a:off x="4936862" y="1668378"/>
            <a:ext cx="1550400" cy="790500"/>
          </a:xfrm>
          <a:prstGeom prst="straightConnector1">
            <a:avLst/>
          </a:prstGeom>
          <a:noFill/>
          <a:ln cap="flat" cmpd="sng" w="19050">
            <a:solidFill>
              <a:srgbClr val="DAE0E6"/>
            </a:solidFill>
            <a:prstDash val="solid"/>
            <a:round/>
            <a:headEnd len="med" w="med" type="stealth"/>
            <a:tailEnd len="med" w="med" type="stealth"/>
          </a:ln>
        </p:spPr>
      </p:cxnSp>
      <p:cxnSp>
        <p:nvCxnSpPr>
          <p:cNvPr id="317" name="Google Shape;317;p24"/>
          <p:cNvCxnSpPr>
            <a:stCxn id="312" idx="6"/>
            <a:endCxn id="315" idx="2"/>
          </p:cNvCxnSpPr>
          <p:nvPr/>
        </p:nvCxnSpPr>
        <p:spPr>
          <a:xfrm flipH="1" rot="10800000">
            <a:off x="5092212" y="2814023"/>
            <a:ext cx="1395000" cy="600"/>
          </a:xfrm>
          <a:prstGeom prst="straightConnector1">
            <a:avLst/>
          </a:prstGeom>
          <a:noFill/>
          <a:ln cap="flat" cmpd="sng" w="19050">
            <a:solidFill>
              <a:srgbClr val="DAE0E6"/>
            </a:solidFill>
            <a:prstDash val="solid"/>
            <a:round/>
            <a:headEnd len="med" w="med" type="stealth"/>
            <a:tailEnd len="med" w="med" type="stealth"/>
          </a:ln>
        </p:spPr>
      </p:cxnSp>
      <p:cxnSp>
        <p:nvCxnSpPr>
          <p:cNvPr id="318" name="Google Shape;318;p24"/>
          <p:cNvCxnSpPr>
            <a:stCxn id="312" idx="5"/>
            <a:endCxn id="319" idx="1"/>
          </p:cNvCxnSpPr>
          <p:nvPr/>
        </p:nvCxnSpPr>
        <p:spPr>
          <a:xfrm>
            <a:off x="4936862" y="3170368"/>
            <a:ext cx="1550400" cy="789300"/>
          </a:xfrm>
          <a:prstGeom prst="straightConnector1">
            <a:avLst/>
          </a:prstGeom>
          <a:noFill/>
          <a:ln cap="flat" cmpd="sng" w="19050">
            <a:solidFill>
              <a:srgbClr val="DAE0E6"/>
            </a:solidFill>
            <a:prstDash val="solid"/>
            <a:round/>
            <a:headEnd len="med" w="med" type="stealth"/>
            <a:tailEnd len="med" w="med" type="stealth"/>
          </a:ln>
        </p:spPr>
      </p:cxnSp>
      <p:sp>
        <p:nvSpPr>
          <p:cNvPr id="320" name="Google Shape;320;p24"/>
          <p:cNvSpPr/>
          <p:nvPr/>
        </p:nvSpPr>
        <p:spPr>
          <a:xfrm>
            <a:off x="1352800" y="1144375"/>
            <a:ext cx="1550100" cy="7722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chemeClr val="lt1"/>
              </a:solidFill>
              <a:latin typeface="Inter"/>
              <a:ea typeface="Inter"/>
              <a:cs typeface="Inter"/>
              <a:sym typeface="Inter"/>
            </a:endParaRPr>
          </a:p>
          <a:p>
            <a:pPr indent="0" lvl="0" marL="0" rtl="0" algn="ctr">
              <a:spcBef>
                <a:spcPts val="0"/>
              </a:spcBef>
              <a:spcAft>
                <a:spcPts val="0"/>
              </a:spcAft>
              <a:buNone/>
            </a:pPr>
            <a:r>
              <a:rPr b="1" lang="en" sz="1200">
                <a:solidFill>
                  <a:schemeClr val="lt1"/>
                </a:solidFill>
                <a:latin typeface="Inter"/>
                <a:ea typeface="Inter"/>
                <a:cs typeface="Inter"/>
                <a:sym typeface="Inter"/>
              </a:rPr>
              <a:t> User</a:t>
            </a:r>
            <a:endParaRPr b="1" sz="1200">
              <a:solidFill>
                <a:schemeClr val="lt1"/>
              </a:solidFill>
              <a:latin typeface="Inter"/>
              <a:ea typeface="Inter"/>
              <a:cs typeface="Inter"/>
              <a:sym typeface="Inter"/>
            </a:endParaRPr>
          </a:p>
          <a:p>
            <a:pPr indent="0" lvl="0" marL="0" rtl="0" algn="l">
              <a:spcBef>
                <a:spcPts val="0"/>
              </a:spcBef>
              <a:spcAft>
                <a:spcPts val="0"/>
              </a:spcAft>
              <a:buNone/>
            </a:pPr>
            <a:r>
              <a:t/>
            </a:r>
            <a:endParaRPr b="1" sz="1200">
              <a:solidFill>
                <a:schemeClr val="lt1"/>
              </a:solidFill>
              <a:latin typeface="Inter"/>
              <a:ea typeface="Inter"/>
              <a:cs typeface="Inter"/>
              <a:sym typeface="Inter"/>
            </a:endParaRPr>
          </a:p>
        </p:txBody>
      </p:sp>
      <p:sp>
        <p:nvSpPr>
          <p:cNvPr id="321" name="Google Shape;321;p24"/>
          <p:cNvSpPr/>
          <p:nvPr/>
        </p:nvSpPr>
        <p:spPr>
          <a:xfrm>
            <a:off x="1352800" y="2427900"/>
            <a:ext cx="1550100" cy="7722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Inter"/>
                <a:ea typeface="Inter"/>
                <a:cs typeface="Inter"/>
                <a:sym typeface="Inter"/>
              </a:rPr>
              <a:t>UserProxyAgent</a:t>
            </a:r>
            <a:endParaRPr b="1" sz="1200">
              <a:solidFill>
                <a:schemeClr val="lt1"/>
              </a:solidFill>
              <a:latin typeface="Inter"/>
              <a:ea typeface="Inter"/>
              <a:cs typeface="Inter"/>
              <a:sym typeface="Inter"/>
            </a:endParaRPr>
          </a:p>
        </p:txBody>
      </p:sp>
      <p:cxnSp>
        <p:nvCxnSpPr>
          <p:cNvPr id="322" name="Google Shape;322;p24"/>
          <p:cNvCxnSpPr>
            <a:stCxn id="320" idx="2"/>
            <a:endCxn id="321" idx="0"/>
          </p:cNvCxnSpPr>
          <p:nvPr/>
        </p:nvCxnSpPr>
        <p:spPr>
          <a:xfrm>
            <a:off x="2127850" y="1916575"/>
            <a:ext cx="0" cy="511200"/>
          </a:xfrm>
          <a:prstGeom prst="straightConnector1">
            <a:avLst/>
          </a:prstGeom>
          <a:noFill/>
          <a:ln cap="flat" cmpd="sng" w="19050">
            <a:solidFill>
              <a:srgbClr val="DAE0E6"/>
            </a:solidFill>
            <a:prstDash val="solid"/>
            <a:round/>
            <a:headEnd len="med" w="med" type="none"/>
            <a:tailEnd len="med" w="med" type="triangle"/>
          </a:ln>
        </p:spPr>
      </p:cxnSp>
      <p:cxnSp>
        <p:nvCxnSpPr>
          <p:cNvPr id="323" name="Google Shape;323;p24"/>
          <p:cNvCxnSpPr>
            <a:stCxn id="321" idx="3"/>
            <a:endCxn id="312" idx="2"/>
          </p:cNvCxnSpPr>
          <p:nvPr/>
        </p:nvCxnSpPr>
        <p:spPr>
          <a:xfrm>
            <a:off x="2902900" y="2814000"/>
            <a:ext cx="1128600" cy="600"/>
          </a:xfrm>
          <a:prstGeom prst="straightConnector1">
            <a:avLst/>
          </a:prstGeom>
          <a:noFill/>
          <a:ln cap="flat" cmpd="sng" w="19050">
            <a:solidFill>
              <a:srgbClr val="DAE0E6"/>
            </a:solidFill>
            <a:prstDash val="solid"/>
            <a:round/>
            <a:headEnd len="med" w="med" type="none"/>
            <a:tailEnd len="med" w="med" type="triangle"/>
          </a:ln>
        </p:spPr>
      </p:cxnSp>
      <p:sp>
        <p:nvSpPr>
          <p:cNvPr id="324" name="Google Shape;324;p24"/>
          <p:cNvSpPr txBox="1"/>
          <p:nvPr/>
        </p:nvSpPr>
        <p:spPr>
          <a:xfrm>
            <a:off x="6487312" y="2647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2</a:t>
            </a:r>
            <a:endParaRPr b="1" sz="1000">
              <a:solidFill>
                <a:srgbClr val="FFFFFF"/>
              </a:solidFill>
              <a:latin typeface="Inter"/>
              <a:ea typeface="Inter"/>
              <a:cs typeface="Inter"/>
              <a:sym typeface="Inter"/>
            </a:endParaRPr>
          </a:p>
        </p:txBody>
      </p:sp>
      <p:sp>
        <p:nvSpPr>
          <p:cNvPr id="325" name="Google Shape;325;p24"/>
          <p:cNvSpPr txBox="1"/>
          <p:nvPr/>
        </p:nvSpPr>
        <p:spPr>
          <a:xfrm>
            <a:off x="6487312" y="1504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1</a:t>
            </a:r>
            <a:endParaRPr b="1" sz="1000">
              <a:solidFill>
                <a:srgbClr val="FFFFFF"/>
              </a:solidFill>
              <a:latin typeface="Inter"/>
              <a:ea typeface="Inter"/>
              <a:cs typeface="Inter"/>
              <a:sym typeface="Inter"/>
            </a:endParaRPr>
          </a:p>
        </p:txBody>
      </p:sp>
      <p:sp>
        <p:nvSpPr>
          <p:cNvPr id="326" name="Google Shape;326;p24"/>
          <p:cNvSpPr txBox="1"/>
          <p:nvPr/>
        </p:nvSpPr>
        <p:spPr>
          <a:xfrm>
            <a:off x="6487312" y="3790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3</a:t>
            </a:r>
            <a:endParaRPr b="1" sz="1000">
              <a:solidFill>
                <a:srgbClr val="FFFFFF"/>
              </a:solidFill>
              <a:latin typeface="Inter"/>
              <a:ea typeface="Inter"/>
              <a:cs typeface="Inter"/>
              <a:sym typeface="Inter"/>
            </a:endParaRPr>
          </a:p>
        </p:txBody>
      </p:sp>
      <p:pic>
        <p:nvPicPr>
          <p:cNvPr id="327" name="Google Shape;327;p24"/>
          <p:cNvPicPr preferRelativeResize="0"/>
          <p:nvPr/>
        </p:nvPicPr>
        <p:blipFill>
          <a:blip r:embed="rId3">
            <a:alphaModFix/>
          </a:blip>
          <a:stretch>
            <a:fillRect/>
          </a:stretch>
        </p:blipFill>
        <p:spPr>
          <a:xfrm>
            <a:off x="1558037" y="1231688"/>
            <a:ext cx="436750" cy="4367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25"/>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3" name="Google Shape;333;p25"/>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4" name="Google Shape;334;p2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335" name="Google Shape;335;p25"/>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6" name="Google Shape;336;p2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Group Chat</a:t>
            </a:r>
            <a:endParaRPr b="1" sz="2400">
              <a:solidFill>
                <a:schemeClr val="lt1"/>
              </a:solidFill>
              <a:latin typeface="Inter"/>
              <a:ea typeface="Inter"/>
              <a:cs typeface="Inter"/>
              <a:sym typeface="Inter"/>
            </a:endParaRPr>
          </a:p>
        </p:txBody>
      </p:sp>
      <p:sp>
        <p:nvSpPr>
          <p:cNvPr id="337" name="Google Shape;337;p25"/>
          <p:cNvSpPr/>
          <p:nvPr/>
        </p:nvSpPr>
        <p:spPr>
          <a:xfrm>
            <a:off x="4031412" y="2311523"/>
            <a:ext cx="1060800" cy="10062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Group Chat Manager</a:t>
            </a:r>
            <a:endParaRPr b="1" sz="1000">
              <a:solidFill>
                <a:srgbClr val="FFFFFF"/>
              </a:solidFill>
              <a:latin typeface="Inter"/>
              <a:ea typeface="Inter"/>
              <a:cs typeface="Inter"/>
              <a:sym typeface="Inter"/>
            </a:endParaRPr>
          </a:p>
        </p:txBody>
      </p:sp>
      <p:sp>
        <p:nvSpPr>
          <p:cNvPr id="338" name="Google Shape;338;p25"/>
          <p:cNvSpPr/>
          <p:nvPr/>
        </p:nvSpPr>
        <p:spPr>
          <a:xfrm>
            <a:off x="6487296" y="1253572"/>
            <a:ext cx="874500" cy="829500"/>
          </a:xfrm>
          <a:prstGeom prst="ellipse">
            <a:avLst/>
          </a:prstGeom>
          <a:noFill/>
          <a:ln cap="flat" cmpd="sng" w="19050">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solidFill>
                <a:srgbClr val="FFFFFF"/>
              </a:solidFill>
            </a:endParaRPr>
          </a:p>
        </p:txBody>
      </p:sp>
      <p:sp>
        <p:nvSpPr>
          <p:cNvPr id="339" name="Google Shape;339;p25"/>
          <p:cNvSpPr/>
          <p:nvPr/>
        </p:nvSpPr>
        <p:spPr>
          <a:xfrm>
            <a:off x="6487288" y="3544935"/>
            <a:ext cx="874500" cy="829500"/>
          </a:xfrm>
          <a:prstGeom prst="ellipse">
            <a:avLst/>
          </a:prstGeom>
          <a:noFill/>
          <a:ln cap="flat" cmpd="sng" w="19050">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0" name="Google Shape;340;p25"/>
          <p:cNvSpPr/>
          <p:nvPr/>
        </p:nvSpPr>
        <p:spPr>
          <a:xfrm>
            <a:off x="6487300" y="2384850"/>
            <a:ext cx="874500" cy="858300"/>
          </a:xfrm>
          <a:prstGeom prst="ellipse">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700">
              <a:solidFill>
                <a:srgbClr val="FFFFFF"/>
              </a:solidFill>
              <a:latin typeface="Inter"/>
              <a:ea typeface="Inter"/>
              <a:cs typeface="Inter"/>
              <a:sym typeface="Inter"/>
            </a:endParaRPr>
          </a:p>
        </p:txBody>
      </p:sp>
      <p:cxnSp>
        <p:nvCxnSpPr>
          <p:cNvPr id="341" name="Google Shape;341;p25"/>
          <p:cNvCxnSpPr>
            <a:stCxn id="337" idx="7"/>
            <a:endCxn id="338" idx="2"/>
          </p:cNvCxnSpPr>
          <p:nvPr/>
        </p:nvCxnSpPr>
        <p:spPr>
          <a:xfrm flipH="1" rot="10800000">
            <a:off x="4936862" y="1668378"/>
            <a:ext cx="1550400" cy="790500"/>
          </a:xfrm>
          <a:prstGeom prst="straightConnector1">
            <a:avLst/>
          </a:prstGeom>
          <a:noFill/>
          <a:ln cap="flat" cmpd="sng" w="19050">
            <a:solidFill>
              <a:srgbClr val="DAE0E6"/>
            </a:solidFill>
            <a:prstDash val="solid"/>
            <a:round/>
            <a:headEnd len="med" w="med" type="stealth"/>
            <a:tailEnd len="med" w="med" type="stealth"/>
          </a:ln>
        </p:spPr>
      </p:cxnSp>
      <p:cxnSp>
        <p:nvCxnSpPr>
          <p:cNvPr id="342" name="Google Shape;342;p25"/>
          <p:cNvCxnSpPr>
            <a:stCxn id="337" idx="6"/>
            <a:endCxn id="340" idx="2"/>
          </p:cNvCxnSpPr>
          <p:nvPr/>
        </p:nvCxnSpPr>
        <p:spPr>
          <a:xfrm flipH="1" rot="10800000">
            <a:off x="5092212" y="2814023"/>
            <a:ext cx="1395000" cy="600"/>
          </a:xfrm>
          <a:prstGeom prst="straightConnector1">
            <a:avLst/>
          </a:prstGeom>
          <a:noFill/>
          <a:ln cap="flat" cmpd="sng" w="19050">
            <a:solidFill>
              <a:srgbClr val="DAE0E6"/>
            </a:solidFill>
            <a:prstDash val="solid"/>
            <a:round/>
            <a:headEnd len="med" w="med" type="stealth"/>
            <a:tailEnd len="med" w="med" type="stealth"/>
          </a:ln>
        </p:spPr>
      </p:cxnSp>
      <p:cxnSp>
        <p:nvCxnSpPr>
          <p:cNvPr id="343" name="Google Shape;343;p25"/>
          <p:cNvCxnSpPr>
            <a:stCxn id="337" idx="5"/>
            <a:endCxn id="344" idx="1"/>
          </p:cNvCxnSpPr>
          <p:nvPr/>
        </p:nvCxnSpPr>
        <p:spPr>
          <a:xfrm>
            <a:off x="4936862" y="3170368"/>
            <a:ext cx="1550400" cy="789300"/>
          </a:xfrm>
          <a:prstGeom prst="straightConnector1">
            <a:avLst/>
          </a:prstGeom>
          <a:noFill/>
          <a:ln cap="flat" cmpd="sng" w="19050">
            <a:solidFill>
              <a:srgbClr val="DAE0E6"/>
            </a:solidFill>
            <a:prstDash val="solid"/>
            <a:round/>
            <a:headEnd len="med" w="med" type="stealth"/>
            <a:tailEnd len="med" w="med" type="stealth"/>
          </a:ln>
        </p:spPr>
      </p:cxnSp>
      <p:sp>
        <p:nvSpPr>
          <p:cNvPr id="345" name="Google Shape;345;p25"/>
          <p:cNvSpPr/>
          <p:nvPr/>
        </p:nvSpPr>
        <p:spPr>
          <a:xfrm>
            <a:off x="1352800" y="1144375"/>
            <a:ext cx="1550100" cy="7722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chemeClr val="lt1"/>
              </a:solidFill>
              <a:latin typeface="Inter"/>
              <a:ea typeface="Inter"/>
              <a:cs typeface="Inter"/>
              <a:sym typeface="Inter"/>
            </a:endParaRPr>
          </a:p>
          <a:p>
            <a:pPr indent="0" lvl="0" marL="0" rtl="0" algn="ctr">
              <a:spcBef>
                <a:spcPts val="0"/>
              </a:spcBef>
              <a:spcAft>
                <a:spcPts val="0"/>
              </a:spcAft>
              <a:buNone/>
            </a:pPr>
            <a:r>
              <a:rPr b="1" lang="en" sz="1200">
                <a:solidFill>
                  <a:schemeClr val="lt1"/>
                </a:solidFill>
                <a:latin typeface="Inter"/>
                <a:ea typeface="Inter"/>
                <a:cs typeface="Inter"/>
                <a:sym typeface="Inter"/>
              </a:rPr>
              <a:t> User</a:t>
            </a:r>
            <a:endParaRPr b="1" sz="1200">
              <a:solidFill>
                <a:schemeClr val="lt1"/>
              </a:solidFill>
              <a:latin typeface="Inter"/>
              <a:ea typeface="Inter"/>
              <a:cs typeface="Inter"/>
              <a:sym typeface="Inter"/>
            </a:endParaRPr>
          </a:p>
          <a:p>
            <a:pPr indent="0" lvl="0" marL="0" rtl="0" algn="l">
              <a:spcBef>
                <a:spcPts val="0"/>
              </a:spcBef>
              <a:spcAft>
                <a:spcPts val="0"/>
              </a:spcAft>
              <a:buNone/>
            </a:pPr>
            <a:r>
              <a:t/>
            </a:r>
            <a:endParaRPr b="1" sz="1200">
              <a:solidFill>
                <a:schemeClr val="lt1"/>
              </a:solidFill>
              <a:latin typeface="Inter"/>
              <a:ea typeface="Inter"/>
              <a:cs typeface="Inter"/>
              <a:sym typeface="Inter"/>
            </a:endParaRPr>
          </a:p>
        </p:txBody>
      </p:sp>
      <p:sp>
        <p:nvSpPr>
          <p:cNvPr id="346" name="Google Shape;346;p25"/>
          <p:cNvSpPr/>
          <p:nvPr/>
        </p:nvSpPr>
        <p:spPr>
          <a:xfrm>
            <a:off x="1352800" y="2427900"/>
            <a:ext cx="1550100" cy="7722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200">
                <a:solidFill>
                  <a:schemeClr val="lt1"/>
                </a:solidFill>
                <a:latin typeface="Inter"/>
                <a:ea typeface="Inter"/>
                <a:cs typeface="Inter"/>
                <a:sym typeface="Inter"/>
              </a:rPr>
              <a:t>UserProxyAgent</a:t>
            </a:r>
            <a:endParaRPr b="1" sz="1200">
              <a:solidFill>
                <a:schemeClr val="lt1"/>
              </a:solidFill>
              <a:latin typeface="Inter"/>
              <a:ea typeface="Inter"/>
              <a:cs typeface="Inter"/>
              <a:sym typeface="Inter"/>
            </a:endParaRPr>
          </a:p>
        </p:txBody>
      </p:sp>
      <p:cxnSp>
        <p:nvCxnSpPr>
          <p:cNvPr id="347" name="Google Shape;347;p25"/>
          <p:cNvCxnSpPr>
            <a:stCxn id="345" idx="2"/>
            <a:endCxn id="346" idx="0"/>
          </p:cNvCxnSpPr>
          <p:nvPr/>
        </p:nvCxnSpPr>
        <p:spPr>
          <a:xfrm>
            <a:off x="2127850" y="1916575"/>
            <a:ext cx="0" cy="511200"/>
          </a:xfrm>
          <a:prstGeom prst="straightConnector1">
            <a:avLst/>
          </a:prstGeom>
          <a:noFill/>
          <a:ln cap="flat" cmpd="sng" w="19050">
            <a:solidFill>
              <a:srgbClr val="DAE0E6"/>
            </a:solidFill>
            <a:prstDash val="solid"/>
            <a:round/>
            <a:headEnd len="med" w="med" type="none"/>
            <a:tailEnd len="med" w="med" type="triangle"/>
          </a:ln>
        </p:spPr>
      </p:cxnSp>
      <p:cxnSp>
        <p:nvCxnSpPr>
          <p:cNvPr id="348" name="Google Shape;348;p25"/>
          <p:cNvCxnSpPr>
            <a:stCxn id="346" idx="3"/>
            <a:endCxn id="337" idx="2"/>
          </p:cNvCxnSpPr>
          <p:nvPr/>
        </p:nvCxnSpPr>
        <p:spPr>
          <a:xfrm>
            <a:off x="2902900" y="2814000"/>
            <a:ext cx="1128600" cy="600"/>
          </a:xfrm>
          <a:prstGeom prst="straightConnector1">
            <a:avLst/>
          </a:prstGeom>
          <a:noFill/>
          <a:ln cap="flat" cmpd="sng" w="19050">
            <a:solidFill>
              <a:srgbClr val="DAE0E6"/>
            </a:solidFill>
            <a:prstDash val="solid"/>
            <a:round/>
            <a:headEnd len="med" w="med" type="none"/>
            <a:tailEnd len="med" w="med" type="triangle"/>
          </a:ln>
        </p:spPr>
      </p:cxnSp>
      <p:sp>
        <p:nvSpPr>
          <p:cNvPr id="349" name="Google Shape;349;p25"/>
          <p:cNvSpPr txBox="1"/>
          <p:nvPr/>
        </p:nvSpPr>
        <p:spPr>
          <a:xfrm>
            <a:off x="6487312" y="2647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2</a:t>
            </a:r>
            <a:endParaRPr b="1" sz="1000">
              <a:solidFill>
                <a:srgbClr val="FFFFFF"/>
              </a:solidFill>
              <a:latin typeface="Inter"/>
              <a:ea typeface="Inter"/>
              <a:cs typeface="Inter"/>
              <a:sym typeface="Inter"/>
            </a:endParaRPr>
          </a:p>
        </p:txBody>
      </p:sp>
      <p:sp>
        <p:nvSpPr>
          <p:cNvPr id="350" name="Google Shape;350;p25"/>
          <p:cNvSpPr txBox="1"/>
          <p:nvPr/>
        </p:nvSpPr>
        <p:spPr>
          <a:xfrm>
            <a:off x="6487312" y="1504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1</a:t>
            </a:r>
            <a:endParaRPr b="1" sz="1000">
              <a:solidFill>
                <a:srgbClr val="FFFFFF"/>
              </a:solidFill>
              <a:latin typeface="Inter"/>
              <a:ea typeface="Inter"/>
              <a:cs typeface="Inter"/>
              <a:sym typeface="Inter"/>
            </a:endParaRPr>
          </a:p>
        </p:txBody>
      </p:sp>
      <p:sp>
        <p:nvSpPr>
          <p:cNvPr id="351" name="Google Shape;351;p25"/>
          <p:cNvSpPr txBox="1"/>
          <p:nvPr/>
        </p:nvSpPr>
        <p:spPr>
          <a:xfrm>
            <a:off x="6487312" y="3790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3</a:t>
            </a:r>
            <a:endParaRPr b="1" sz="1000">
              <a:solidFill>
                <a:srgbClr val="FFFFFF"/>
              </a:solidFill>
              <a:latin typeface="Inter"/>
              <a:ea typeface="Inter"/>
              <a:cs typeface="Inter"/>
              <a:sym typeface="Inter"/>
            </a:endParaRPr>
          </a:p>
        </p:txBody>
      </p:sp>
      <p:sp>
        <p:nvSpPr>
          <p:cNvPr id="352" name="Google Shape;352;p25"/>
          <p:cNvSpPr txBox="1"/>
          <p:nvPr/>
        </p:nvSpPr>
        <p:spPr>
          <a:xfrm>
            <a:off x="2763001" y="3790323"/>
            <a:ext cx="3597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Inter"/>
                <a:ea typeface="Inter"/>
                <a:cs typeface="Inter"/>
                <a:sym typeface="Inter"/>
              </a:rPr>
              <a:t>Get Different Perspectives</a:t>
            </a:r>
            <a:endParaRPr>
              <a:solidFill>
                <a:srgbClr val="FFFFFF"/>
              </a:solidFill>
              <a:latin typeface="Inter"/>
              <a:ea typeface="Inter"/>
              <a:cs typeface="Inter"/>
              <a:sym typeface="Inter"/>
            </a:endParaRPr>
          </a:p>
        </p:txBody>
      </p:sp>
      <p:cxnSp>
        <p:nvCxnSpPr>
          <p:cNvPr id="353" name="Google Shape;353;p25"/>
          <p:cNvCxnSpPr>
            <a:stCxn id="337" idx="4"/>
            <a:endCxn id="352" idx="0"/>
          </p:cNvCxnSpPr>
          <p:nvPr/>
        </p:nvCxnSpPr>
        <p:spPr>
          <a:xfrm>
            <a:off x="4561812" y="3317723"/>
            <a:ext cx="0" cy="472500"/>
          </a:xfrm>
          <a:prstGeom prst="straightConnector1">
            <a:avLst/>
          </a:prstGeom>
          <a:noFill/>
          <a:ln cap="flat" cmpd="sng" w="19050">
            <a:solidFill>
              <a:srgbClr val="DAE0E6"/>
            </a:solidFill>
            <a:prstDash val="solid"/>
            <a:round/>
            <a:headEnd len="med" w="med" type="none"/>
            <a:tailEnd len="med" w="med" type="triangle"/>
          </a:ln>
        </p:spPr>
      </p:cxnSp>
      <p:pic>
        <p:nvPicPr>
          <p:cNvPr id="354" name="Google Shape;354;p25"/>
          <p:cNvPicPr preferRelativeResize="0"/>
          <p:nvPr/>
        </p:nvPicPr>
        <p:blipFill>
          <a:blip r:embed="rId3">
            <a:alphaModFix/>
          </a:blip>
          <a:stretch>
            <a:fillRect/>
          </a:stretch>
        </p:blipFill>
        <p:spPr>
          <a:xfrm>
            <a:off x="1558037" y="1231688"/>
            <a:ext cx="436750" cy="4367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26"/>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0" name="Google Shape;360;p26"/>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1" name="Google Shape;361;p2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362" name="Google Shape;362;p26"/>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3" name="Google Shape;363;p2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Group Chat</a:t>
            </a:r>
            <a:endParaRPr b="1" sz="2400">
              <a:solidFill>
                <a:schemeClr val="lt1"/>
              </a:solidFill>
              <a:latin typeface="Inter"/>
              <a:ea typeface="Inter"/>
              <a:cs typeface="Inter"/>
              <a:sym typeface="Inter"/>
            </a:endParaRPr>
          </a:p>
        </p:txBody>
      </p:sp>
      <p:sp>
        <p:nvSpPr>
          <p:cNvPr id="364" name="Google Shape;364;p26"/>
          <p:cNvSpPr/>
          <p:nvPr/>
        </p:nvSpPr>
        <p:spPr>
          <a:xfrm>
            <a:off x="4031412" y="2311523"/>
            <a:ext cx="1060800" cy="1006200"/>
          </a:xfrm>
          <a:prstGeom prst="ellipse">
            <a:avLst/>
          </a:prstGeom>
          <a:noFill/>
          <a:ln cap="flat" cmpd="sng" w="38100">
            <a:solidFill>
              <a:srgbClr val="D4E3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Group Chat Manager</a:t>
            </a:r>
            <a:endParaRPr b="1" sz="1000">
              <a:solidFill>
                <a:srgbClr val="FFFFFF"/>
              </a:solidFill>
              <a:latin typeface="Inter"/>
              <a:ea typeface="Inter"/>
              <a:cs typeface="Inter"/>
              <a:sym typeface="Inter"/>
            </a:endParaRPr>
          </a:p>
        </p:txBody>
      </p:sp>
      <p:sp>
        <p:nvSpPr>
          <p:cNvPr id="365" name="Google Shape;365;p26"/>
          <p:cNvSpPr/>
          <p:nvPr/>
        </p:nvSpPr>
        <p:spPr>
          <a:xfrm>
            <a:off x="6487296" y="1253572"/>
            <a:ext cx="874500" cy="829500"/>
          </a:xfrm>
          <a:prstGeom prst="ellipse">
            <a:avLst/>
          </a:prstGeom>
          <a:noFill/>
          <a:ln cap="flat" cmpd="sng" w="19050">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solidFill>
                <a:srgbClr val="FFFFFF"/>
              </a:solidFill>
            </a:endParaRPr>
          </a:p>
        </p:txBody>
      </p:sp>
      <p:sp>
        <p:nvSpPr>
          <p:cNvPr id="366" name="Google Shape;366;p26"/>
          <p:cNvSpPr/>
          <p:nvPr/>
        </p:nvSpPr>
        <p:spPr>
          <a:xfrm>
            <a:off x="6487288" y="3544935"/>
            <a:ext cx="874500" cy="829500"/>
          </a:xfrm>
          <a:prstGeom prst="ellipse">
            <a:avLst/>
          </a:prstGeom>
          <a:noFill/>
          <a:ln cap="flat" cmpd="sng" w="19050">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7" name="Google Shape;367;p26"/>
          <p:cNvSpPr/>
          <p:nvPr/>
        </p:nvSpPr>
        <p:spPr>
          <a:xfrm>
            <a:off x="6487300" y="2384850"/>
            <a:ext cx="874500" cy="858300"/>
          </a:xfrm>
          <a:prstGeom prst="ellipse">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700">
              <a:solidFill>
                <a:srgbClr val="FFFFFF"/>
              </a:solidFill>
              <a:latin typeface="Inter"/>
              <a:ea typeface="Inter"/>
              <a:cs typeface="Inter"/>
              <a:sym typeface="Inter"/>
            </a:endParaRPr>
          </a:p>
        </p:txBody>
      </p:sp>
      <p:cxnSp>
        <p:nvCxnSpPr>
          <p:cNvPr id="368" name="Google Shape;368;p26"/>
          <p:cNvCxnSpPr>
            <a:stCxn id="364" idx="7"/>
            <a:endCxn id="365" idx="2"/>
          </p:cNvCxnSpPr>
          <p:nvPr/>
        </p:nvCxnSpPr>
        <p:spPr>
          <a:xfrm flipH="1" rot="10800000">
            <a:off x="4936862" y="1668378"/>
            <a:ext cx="1550400" cy="790500"/>
          </a:xfrm>
          <a:prstGeom prst="straightConnector1">
            <a:avLst/>
          </a:prstGeom>
          <a:noFill/>
          <a:ln cap="flat" cmpd="sng" w="19050">
            <a:solidFill>
              <a:srgbClr val="DAE0E6"/>
            </a:solidFill>
            <a:prstDash val="solid"/>
            <a:round/>
            <a:headEnd len="med" w="med" type="stealth"/>
            <a:tailEnd len="med" w="med" type="stealth"/>
          </a:ln>
        </p:spPr>
      </p:cxnSp>
      <p:cxnSp>
        <p:nvCxnSpPr>
          <p:cNvPr id="369" name="Google Shape;369;p26"/>
          <p:cNvCxnSpPr>
            <a:stCxn id="364" idx="6"/>
            <a:endCxn id="367" idx="2"/>
          </p:cNvCxnSpPr>
          <p:nvPr/>
        </p:nvCxnSpPr>
        <p:spPr>
          <a:xfrm flipH="1" rot="10800000">
            <a:off x="5092212" y="2814023"/>
            <a:ext cx="1395000" cy="600"/>
          </a:xfrm>
          <a:prstGeom prst="straightConnector1">
            <a:avLst/>
          </a:prstGeom>
          <a:noFill/>
          <a:ln cap="flat" cmpd="sng" w="19050">
            <a:solidFill>
              <a:srgbClr val="DAE0E6"/>
            </a:solidFill>
            <a:prstDash val="solid"/>
            <a:round/>
            <a:headEnd len="med" w="med" type="stealth"/>
            <a:tailEnd len="med" w="med" type="stealth"/>
          </a:ln>
        </p:spPr>
      </p:cxnSp>
      <p:cxnSp>
        <p:nvCxnSpPr>
          <p:cNvPr id="370" name="Google Shape;370;p26"/>
          <p:cNvCxnSpPr>
            <a:stCxn id="364" idx="5"/>
            <a:endCxn id="371" idx="1"/>
          </p:cNvCxnSpPr>
          <p:nvPr/>
        </p:nvCxnSpPr>
        <p:spPr>
          <a:xfrm>
            <a:off x="4936862" y="3170368"/>
            <a:ext cx="1550400" cy="789300"/>
          </a:xfrm>
          <a:prstGeom prst="straightConnector1">
            <a:avLst/>
          </a:prstGeom>
          <a:noFill/>
          <a:ln cap="flat" cmpd="sng" w="19050">
            <a:solidFill>
              <a:srgbClr val="DAE0E6"/>
            </a:solidFill>
            <a:prstDash val="solid"/>
            <a:round/>
            <a:headEnd len="med" w="med" type="stealth"/>
            <a:tailEnd len="med" w="med" type="stealth"/>
          </a:ln>
        </p:spPr>
      </p:cxnSp>
      <p:sp>
        <p:nvSpPr>
          <p:cNvPr id="372" name="Google Shape;372;p26"/>
          <p:cNvSpPr/>
          <p:nvPr/>
        </p:nvSpPr>
        <p:spPr>
          <a:xfrm>
            <a:off x="1352800" y="1144375"/>
            <a:ext cx="1550100" cy="7722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chemeClr val="lt1"/>
              </a:solidFill>
              <a:latin typeface="Inter"/>
              <a:ea typeface="Inter"/>
              <a:cs typeface="Inter"/>
              <a:sym typeface="Inter"/>
            </a:endParaRPr>
          </a:p>
          <a:p>
            <a:pPr indent="0" lvl="0" marL="0" rtl="0" algn="ctr">
              <a:spcBef>
                <a:spcPts val="0"/>
              </a:spcBef>
              <a:spcAft>
                <a:spcPts val="0"/>
              </a:spcAft>
              <a:buNone/>
            </a:pPr>
            <a:r>
              <a:rPr b="1" lang="en" sz="1200">
                <a:solidFill>
                  <a:schemeClr val="lt1"/>
                </a:solidFill>
                <a:latin typeface="Inter"/>
                <a:ea typeface="Inter"/>
                <a:cs typeface="Inter"/>
                <a:sym typeface="Inter"/>
              </a:rPr>
              <a:t> User</a:t>
            </a:r>
            <a:endParaRPr b="1" sz="1200">
              <a:solidFill>
                <a:schemeClr val="lt1"/>
              </a:solidFill>
              <a:latin typeface="Inter"/>
              <a:ea typeface="Inter"/>
              <a:cs typeface="Inter"/>
              <a:sym typeface="Inter"/>
            </a:endParaRPr>
          </a:p>
          <a:p>
            <a:pPr indent="0" lvl="0" marL="0" rtl="0" algn="l">
              <a:spcBef>
                <a:spcPts val="0"/>
              </a:spcBef>
              <a:spcAft>
                <a:spcPts val="0"/>
              </a:spcAft>
              <a:buNone/>
            </a:pPr>
            <a:r>
              <a:t/>
            </a:r>
            <a:endParaRPr b="1" sz="1200">
              <a:solidFill>
                <a:schemeClr val="lt1"/>
              </a:solidFill>
              <a:latin typeface="Inter"/>
              <a:ea typeface="Inter"/>
              <a:cs typeface="Inter"/>
              <a:sym typeface="Inter"/>
            </a:endParaRPr>
          </a:p>
        </p:txBody>
      </p:sp>
      <p:sp>
        <p:nvSpPr>
          <p:cNvPr id="373" name="Google Shape;373;p26"/>
          <p:cNvSpPr/>
          <p:nvPr/>
        </p:nvSpPr>
        <p:spPr>
          <a:xfrm>
            <a:off x="1352800" y="2427900"/>
            <a:ext cx="1550100" cy="772200"/>
          </a:xfrm>
          <a:prstGeom prst="roundRect">
            <a:avLst>
              <a:gd fmla="val 16667" name="adj"/>
            </a:avLst>
          </a:prstGeom>
          <a:noFill/>
          <a:ln cap="flat" cmpd="sng" w="9525">
            <a:solidFill>
              <a:srgbClr val="2674E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Inter"/>
                <a:ea typeface="Inter"/>
                <a:cs typeface="Inter"/>
                <a:sym typeface="Inter"/>
              </a:rPr>
              <a:t>UserProxyAgent</a:t>
            </a:r>
            <a:endParaRPr b="1" sz="1200">
              <a:solidFill>
                <a:schemeClr val="lt1"/>
              </a:solidFill>
              <a:latin typeface="Inter"/>
              <a:ea typeface="Inter"/>
              <a:cs typeface="Inter"/>
              <a:sym typeface="Inter"/>
            </a:endParaRPr>
          </a:p>
        </p:txBody>
      </p:sp>
      <p:cxnSp>
        <p:nvCxnSpPr>
          <p:cNvPr id="374" name="Google Shape;374;p26"/>
          <p:cNvCxnSpPr>
            <a:stCxn id="372" idx="2"/>
            <a:endCxn id="373" idx="0"/>
          </p:cNvCxnSpPr>
          <p:nvPr/>
        </p:nvCxnSpPr>
        <p:spPr>
          <a:xfrm>
            <a:off x="2127850" y="1916575"/>
            <a:ext cx="0" cy="511200"/>
          </a:xfrm>
          <a:prstGeom prst="straightConnector1">
            <a:avLst/>
          </a:prstGeom>
          <a:noFill/>
          <a:ln cap="flat" cmpd="sng" w="19050">
            <a:solidFill>
              <a:srgbClr val="DAE0E6"/>
            </a:solidFill>
            <a:prstDash val="solid"/>
            <a:round/>
            <a:headEnd len="med" w="med" type="none"/>
            <a:tailEnd len="med" w="med" type="triangle"/>
          </a:ln>
        </p:spPr>
      </p:cxnSp>
      <p:cxnSp>
        <p:nvCxnSpPr>
          <p:cNvPr id="375" name="Google Shape;375;p26"/>
          <p:cNvCxnSpPr>
            <a:stCxn id="373" idx="3"/>
            <a:endCxn id="364" idx="2"/>
          </p:cNvCxnSpPr>
          <p:nvPr/>
        </p:nvCxnSpPr>
        <p:spPr>
          <a:xfrm>
            <a:off x="2902900" y="2814000"/>
            <a:ext cx="1128600" cy="600"/>
          </a:xfrm>
          <a:prstGeom prst="straightConnector1">
            <a:avLst/>
          </a:prstGeom>
          <a:noFill/>
          <a:ln cap="flat" cmpd="sng" w="19050">
            <a:solidFill>
              <a:srgbClr val="DAE0E6"/>
            </a:solidFill>
            <a:prstDash val="solid"/>
            <a:round/>
            <a:headEnd len="med" w="med" type="none"/>
            <a:tailEnd len="med" w="med" type="triangle"/>
          </a:ln>
        </p:spPr>
      </p:cxnSp>
      <p:sp>
        <p:nvSpPr>
          <p:cNvPr id="376" name="Google Shape;376;p26"/>
          <p:cNvSpPr txBox="1"/>
          <p:nvPr/>
        </p:nvSpPr>
        <p:spPr>
          <a:xfrm>
            <a:off x="6487312" y="2647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2</a:t>
            </a:r>
            <a:endParaRPr b="1" sz="1000">
              <a:solidFill>
                <a:srgbClr val="FFFFFF"/>
              </a:solidFill>
              <a:latin typeface="Inter"/>
              <a:ea typeface="Inter"/>
              <a:cs typeface="Inter"/>
              <a:sym typeface="Inter"/>
            </a:endParaRPr>
          </a:p>
        </p:txBody>
      </p:sp>
      <p:sp>
        <p:nvSpPr>
          <p:cNvPr id="377" name="Google Shape;377;p26"/>
          <p:cNvSpPr txBox="1"/>
          <p:nvPr/>
        </p:nvSpPr>
        <p:spPr>
          <a:xfrm>
            <a:off x="6487312" y="1504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1</a:t>
            </a:r>
            <a:endParaRPr b="1" sz="1000">
              <a:solidFill>
                <a:srgbClr val="FFFFFF"/>
              </a:solidFill>
              <a:latin typeface="Inter"/>
              <a:ea typeface="Inter"/>
              <a:cs typeface="Inter"/>
              <a:sym typeface="Inter"/>
            </a:endParaRPr>
          </a:p>
        </p:txBody>
      </p:sp>
      <p:sp>
        <p:nvSpPr>
          <p:cNvPr id="378" name="Google Shape;378;p26"/>
          <p:cNvSpPr txBox="1"/>
          <p:nvPr/>
        </p:nvSpPr>
        <p:spPr>
          <a:xfrm>
            <a:off x="6487312" y="3790335"/>
            <a:ext cx="874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3</a:t>
            </a:r>
            <a:endParaRPr b="1" sz="1000">
              <a:solidFill>
                <a:srgbClr val="FFFFFF"/>
              </a:solidFill>
              <a:latin typeface="Inter"/>
              <a:ea typeface="Inter"/>
              <a:cs typeface="Inter"/>
              <a:sym typeface="Inter"/>
            </a:endParaRPr>
          </a:p>
        </p:txBody>
      </p:sp>
      <p:sp>
        <p:nvSpPr>
          <p:cNvPr id="379" name="Google Shape;379;p26"/>
          <p:cNvSpPr txBox="1"/>
          <p:nvPr/>
        </p:nvSpPr>
        <p:spPr>
          <a:xfrm>
            <a:off x="2763001" y="3790323"/>
            <a:ext cx="35976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FFFFFF"/>
                </a:solidFill>
                <a:latin typeface="Inter"/>
                <a:ea typeface="Inter"/>
                <a:cs typeface="Inter"/>
                <a:sym typeface="Inter"/>
              </a:rPr>
              <a:t>Manager decides which agent speaks next</a:t>
            </a:r>
            <a:endParaRPr>
              <a:solidFill>
                <a:srgbClr val="FFFFFF"/>
              </a:solidFill>
              <a:latin typeface="Inter"/>
              <a:ea typeface="Inter"/>
              <a:cs typeface="Inter"/>
              <a:sym typeface="Inter"/>
            </a:endParaRPr>
          </a:p>
        </p:txBody>
      </p:sp>
      <p:cxnSp>
        <p:nvCxnSpPr>
          <p:cNvPr id="380" name="Google Shape;380;p26"/>
          <p:cNvCxnSpPr>
            <a:stCxn id="364" idx="4"/>
            <a:endCxn id="379" idx="0"/>
          </p:cNvCxnSpPr>
          <p:nvPr/>
        </p:nvCxnSpPr>
        <p:spPr>
          <a:xfrm>
            <a:off x="4561812" y="3317723"/>
            <a:ext cx="0" cy="472500"/>
          </a:xfrm>
          <a:prstGeom prst="straightConnector1">
            <a:avLst/>
          </a:prstGeom>
          <a:noFill/>
          <a:ln cap="flat" cmpd="sng" w="19050">
            <a:solidFill>
              <a:srgbClr val="DAE0E6"/>
            </a:solidFill>
            <a:prstDash val="solid"/>
            <a:round/>
            <a:headEnd len="med" w="med" type="none"/>
            <a:tailEnd len="med" w="med" type="triangle"/>
          </a:ln>
        </p:spPr>
      </p:cxnSp>
      <p:pic>
        <p:nvPicPr>
          <p:cNvPr id="381" name="Google Shape;381;p26"/>
          <p:cNvPicPr preferRelativeResize="0"/>
          <p:nvPr/>
        </p:nvPicPr>
        <p:blipFill>
          <a:blip r:embed="rId3">
            <a:alphaModFix/>
          </a:blip>
          <a:stretch>
            <a:fillRect/>
          </a:stretch>
        </p:blipFill>
        <p:spPr>
          <a:xfrm>
            <a:off x="1558037" y="1231688"/>
            <a:ext cx="436750" cy="4367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2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7" name="Google Shape;387;p2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8" name="Google Shape;388;p2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389" name="Google Shape;389;p2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0" name="Google Shape;390;p2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Conversation Patterns</a:t>
            </a:r>
            <a:endParaRPr b="1" sz="2400">
              <a:solidFill>
                <a:schemeClr val="lt1"/>
              </a:solidFill>
              <a:latin typeface="Inter"/>
              <a:ea typeface="Inter"/>
              <a:cs typeface="Inter"/>
              <a:sym typeface="Inter"/>
            </a:endParaRPr>
          </a:p>
        </p:txBody>
      </p:sp>
      <p:sp>
        <p:nvSpPr>
          <p:cNvPr id="391" name="Google Shape;391;p27"/>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Conversation Patterns</a:t>
            </a:r>
            <a:endParaRPr sz="1500">
              <a:solidFill>
                <a:srgbClr val="FFFFFF"/>
              </a:solidFill>
              <a:latin typeface="Inter SemiBold"/>
              <a:ea typeface="Inter SemiBold"/>
              <a:cs typeface="Inter SemiBold"/>
              <a:sym typeface="Inter SemiBold"/>
            </a:endParaRPr>
          </a:p>
        </p:txBody>
      </p:sp>
      <p:cxnSp>
        <p:nvCxnSpPr>
          <p:cNvPr id="392" name="Google Shape;392;p27"/>
          <p:cNvCxnSpPr>
            <a:stCxn id="391"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393" name="Google Shape;393;p27"/>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394" name="Google Shape;394;p27"/>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395" name="Google Shape;395;p27"/>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396" name="Google Shape;396;p27"/>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397" name="Google Shape;397;p27"/>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Two Agent Chat</a:t>
            </a:r>
            <a:endParaRPr sz="1100">
              <a:solidFill>
                <a:srgbClr val="FFFFFF"/>
              </a:solidFill>
              <a:latin typeface="Inter Light"/>
              <a:ea typeface="Inter Light"/>
              <a:cs typeface="Inter Light"/>
              <a:sym typeface="Inter Light"/>
            </a:endParaRPr>
          </a:p>
        </p:txBody>
      </p:sp>
      <p:cxnSp>
        <p:nvCxnSpPr>
          <p:cNvPr id="398" name="Google Shape;398;p27"/>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399" name="Google Shape;399;p27"/>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Sequential Chat</a:t>
            </a:r>
            <a:endParaRPr sz="1100">
              <a:solidFill>
                <a:srgbClr val="FFFFFF"/>
              </a:solidFill>
              <a:latin typeface="Inter Light"/>
              <a:ea typeface="Inter Light"/>
              <a:cs typeface="Inter Light"/>
              <a:sym typeface="Inter Light"/>
            </a:endParaRPr>
          </a:p>
        </p:txBody>
      </p:sp>
      <p:sp>
        <p:nvSpPr>
          <p:cNvPr id="400" name="Google Shape;400;p27"/>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Group Chat</a:t>
            </a:r>
            <a:endParaRPr sz="1100">
              <a:solidFill>
                <a:srgbClr val="FFFFFF"/>
              </a:solidFill>
              <a:latin typeface="Inter Light"/>
              <a:ea typeface="Inter Light"/>
              <a:cs typeface="Inter Light"/>
              <a:sym typeface="Inter Light"/>
            </a:endParaRPr>
          </a:p>
        </p:txBody>
      </p:sp>
      <p:sp>
        <p:nvSpPr>
          <p:cNvPr id="401" name="Google Shape;401;p27"/>
          <p:cNvSpPr/>
          <p:nvPr/>
        </p:nvSpPr>
        <p:spPr>
          <a:xfrm>
            <a:off x="6737445" y="3147850"/>
            <a:ext cx="1580400" cy="478500"/>
          </a:xfrm>
          <a:prstGeom prst="roundRect">
            <a:avLst>
              <a:gd fmla="val 16667" name="adj"/>
            </a:avLst>
          </a:prstGeom>
          <a:solidFill>
            <a:srgbClr val="272528"/>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Inter Light"/>
                <a:ea typeface="Inter Light"/>
                <a:cs typeface="Inter Light"/>
                <a:sym typeface="Inter Light"/>
              </a:rPr>
              <a:t>Nested Chat</a:t>
            </a:r>
            <a:endParaRPr sz="1000">
              <a:solidFill>
                <a:srgbClr val="FFFFFF"/>
              </a:solidFill>
              <a:latin typeface="Inter Light"/>
              <a:ea typeface="Inter Light"/>
              <a:cs typeface="Inter Light"/>
              <a:sym typeface="Inter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28"/>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7" name="Google Shape;407;p28"/>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8" name="Google Shape;408;p2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409" name="Google Shape;409;p28"/>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0" name="Google Shape;410;p2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Nested </a:t>
            </a:r>
            <a:r>
              <a:rPr b="1" lang="en" sz="2400">
                <a:solidFill>
                  <a:schemeClr val="lt1"/>
                </a:solidFill>
                <a:latin typeface="Inter"/>
                <a:ea typeface="Inter"/>
                <a:cs typeface="Inter"/>
                <a:sym typeface="Inter"/>
              </a:rPr>
              <a:t>Chat</a:t>
            </a:r>
            <a:endParaRPr b="1" sz="2400">
              <a:solidFill>
                <a:schemeClr val="lt1"/>
              </a:solidFill>
              <a:latin typeface="Inter"/>
              <a:ea typeface="Inter"/>
              <a:cs typeface="Inter"/>
              <a:sym typeface="Inter"/>
            </a:endParaRPr>
          </a:p>
        </p:txBody>
      </p:sp>
      <p:sp>
        <p:nvSpPr>
          <p:cNvPr id="411" name="Google Shape;411;p28"/>
          <p:cNvSpPr/>
          <p:nvPr/>
        </p:nvSpPr>
        <p:spPr>
          <a:xfrm>
            <a:off x="2548700" y="2349575"/>
            <a:ext cx="1476300" cy="2711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12" name="Google Shape;412;p28"/>
          <p:cNvSpPr/>
          <p:nvPr/>
        </p:nvSpPr>
        <p:spPr>
          <a:xfrm>
            <a:off x="1470401" y="11739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1100">
                <a:solidFill>
                  <a:schemeClr val="lt1"/>
                </a:solidFill>
                <a:latin typeface="Inter"/>
                <a:ea typeface="Inter"/>
                <a:cs typeface="Inter"/>
                <a:sym typeface="Inter"/>
              </a:rPr>
              <a:t>Agent B</a:t>
            </a:r>
            <a:endParaRPr b="1" sz="1100">
              <a:solidFill>
                <a:schemeClr val="lt1"/>
              </a:solidFill>
              <a:latin typeface="Inter"/>
              <a:ea typeface="Inter"/>
              <a:cs typeface="Inter"/>
              <a:sym typeface="Inter"/>
            </a:endParaRPr>
          </a:p>
          <a:p>
            <a:pPr indent="0" lvl="0" marL="0" rtl="0" algn="ctr">
              <a:spcBef>
                <a:spcPts val="0"/>
              </a:spcBef>
              <a:spcAft>
                <a:spcPts val="0"/>
              </a:spcAft>
              <a:buNone/>
            </a:pPr>
            <a:r>
              <a:rPr b="1" lang="en" sz="800">
                <a:solidFill>
                  <a:schemeClr val="lt1"/>
                </a:solidFill>
                <a:latin typeface="Inter"/>
                <a:ea typeface="Inter"/>
                <a:cs typeface="Inter"/>
                <a:sym typeface="Inter"/>
              </a:rPr>
              <a:t>(User Proxy Agent)</a:t>
            </a:r>
            <a:endParaRPr b="1" sz="800">
              <a:solidFill>
                <a:schemeClr val="lt1"/>
              </a:solidFill>
              <a:latin typeface="Inter"/>
              <a:ea typeface="Inter"/>
              <a:cs typeface="Inter"/>
              <a:sym typeface="Inter"/>
            </a:endParaRPr>
          </a:p>
          <a:p>
            <a:pPr indent="0" lvl="0" marL="0" rtl="0" algn="ctr">
              <a:spcBef>
                <a:spcPts val="0"/>
              </a:spcBef>
              <a:spcAft>
                <a:spcPts val="0"/>
              </a:spcAft>
              <a:buNone/>
            </a:pPr>
            <a:r>
              <a:t/>
            </a:r>
            <a:endParaRPr b="1" sz="800">
              <a:solidFill>
                <a:schemeClr val="lt1"/>
              </a:solidFill>
              <a:latin typeface="Inter"/>
              <a:ea typeface="Inter"/>
              <a:cs typeface="Inter"/>
              <a:sym typeface="Inter"/>
            </a:endParaRPr>
          </a:p>
        </p:txBody>
      </p:sp>
      <p:sp>
        <p:nvSpPr>
          <p:cNvPr id="413" name="Google Shape;413;p28"/>
          <p:cNvSpPr/>
          <p:nvPr/>
        </p:nvSpPr>
        <p:spPr>
          <a:xfrm>
            <a:off x="1470401" y="2498768"/>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F9C823"/>
                </a:solidFill>
                <a:latin typeface="Inter"/>
                <a:ea typeface="Inter"/>
                <a:cs typeface="Inter"/>
                <a:sym typeface="Inter"/>
              </a:rPr>
              <a:t>Agent A</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800">
                <a:solidFill>
                  <a:srgbClr val="F9C823"/>
                </a:solidFill>
                <a:latin typeface="Inter"/>
                <a:ea typeface="Inter"/>
                <a:cs typeface="Inter"/>
                <a:sym typeface="Inter"/>
              </a:rPr>
              <a:t>(Email Reader Agent)</a:t>
            </a:r>
            <a:endParaRPr b="1" sz="800">
              <a:solidFill>
                <a:srgbClr val="F9C823"/>
              </a:solidFill>
              <a:latin typeface="Inter"/>
              <a:ea typeface="Inter"/>
              <a:cs typeface="Inter"/>
              <a:sym typeface="Inter"/>
            </a:endParaRPr>
          </a:p>
        </p:txBody>
      </p:sp>
      <p:cxnSp>
        <p:nvCxnSpPr>
          <p:cNvPr id="414" name="Google Shape;414;p28"/>
          <p:cNvCxnSpPr>
            <a:stCxn id="412" idx="2"/>
            <a:endCxn id="413" idx="0"/>
          </p:cNvCxnSpPr>
          <p:nvPr/>
        </p:nvCxnSpPr>
        <p:spPr>
          <a:xfrm>
            <a:off x="1956851" y="1887950"/>
            <a:ext cx="0" cy="610800"/>
          </a:xfrm>
          <a:prstGeom prst="straightConnector1">
            <a:avLst/>
          </a:prstGeom>
          <a:noFill/>
          <a:ln cap="flat" cmpd="sng" w="19050">
            <a:solidFill>
              <a:srgbClr val="DAE0E6"/>
            </a:solidFill>
            <a:prstDash val="solid"/>
            <a:round/>
            <a:headEnd len="med" w="med" type="stealth"/>
            <a:tailEnd len="med" w="med" type="stealth"/>
          </a:ln>
        </p:spPr>
      </p:cxnSp>
      <p:cxnSp>
        <p:nvCxnSpPr>
          <p:cNvPr id="415" name="Google Shape;415;p28"/>
          <p:cNvCxnSpPr/>
          <p:nvPr/>
        </p:nvCxnSpPr>
        <p:spPr>
          <a:xfrm>
            <a:off x="2522815" y="2201081"/>
            <a:ext cx="685800" cy="0"/>
          </a:xfrm>
          <a:prstGeom prst="straightConnector1">
            <a:avLst/>
          </a:prstGeom>
          <a:noFill/>
          <a:ln cap="flat" cmpd="sng" w="19050">
            <a:solidFill>
              <a:srgbClr val="DAE0E6"/>
            </a:solidFill>
            <a:prstDash val="solid"/>
            <a:round/>
            <a:headEnd len="med" w="med" type="none"/>
            <a:tailEnd len="med" w="med" type="stealth"/>
          </a:ln>
        </p:spPr>
      </p:cxnSp>
      <p:sp>
        <p:nvSpPr>
          <p:cNvPr id="416" name="Google Shape;416;p28"/>
          <p:cNvSpPr/>
          <p:nvPr/>
        </p:nvSpPr>
        <p:spPr>
          <a:xfrm>
            <a:off x="1759851" y="1982169"/>
            <a:ext cx="972900" cy="3651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Max Turn</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417" name="Google Shape;417;p28"/>
          <p:cNvSpPr/>
          <p:nvPr/>
        </p:nvSpPr>
        <p:spPr>
          <a:xfrm>
            <a:off x="2274925" y="1792194"/>
            <a:ext cx="1086000" cy="3651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History</a:t>
            </a:r>
            <a:endParaRPr sz="900">
              <a:solidFill>
                <a:schemeClr val="lt1"/>
              </a:solidFill>
              <a:latin typeface="Inter"/>
              <a:ea typeface="Inter"/>
              <a:cs typeface="Inter"/>
              <a:sym typeface="Inter"/>
            </a:endParaRPr>
          </a:p>
        </p:txBody>
      </p:sp>
      <p:sp>
        <p:nvSpPr>
          <p:cNvPr id="418" name="Google Shape;418;p28"/>
          <p:cNvSpPr/>
          <p:nvPr/>
        </p:nvSpPr>
        <p:spPr>
          <a:xfrm>
            <a:off x="2783031" y="1173950"/>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Inter"/>
                <a:ea typeface="Inter"/>
                <a:cs typeface="Inter"/>
                <a:sym typeface="Inter"/>
              </a:rPr>
              <a:t>Agent B</a:t>
            </a:r>
            <a:endParaRPr b="1" sz="11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(User Proxy Agent)</a:t>
            </a:r>
            <a:endParaRPr b="1" sz="900">
              <a:solidFill>
                <a:srgbClr val="FFFFFF"/>
              </a:solidFill>
              <a:latin typeface="Inter"/>
              <a:ea typeface="Inter"/>
              <a:cs typeface="Inter"/>
              <a:sym typeface="Inter"/>
            </a:endParaRPr>
          </a:p>
        </p:txBody>
      </p:sp>
      <p:sp>
        <p:nvSpPr>
          <p:cNvPr id="419" name="Google Shape;419;p28"/>
          <p:cNvSpPr/>
          <p:nvPr/>
        </p:nvSpPr>
        <p:spPr>
          <a:xfrm>
            <a:off x="2783031" y="2498768"/>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85D992"/>
                </a:solidFill>
                <a:latin typeface="Inter"/>
                <a:ea typeface="Inter"/>
                <a:cs typeface="Inter"/>
                <a:sym typeface="Inter"/>
              </a:rPr>
              <a:t>Agent C</a:t>
            </a:r>
            <a:endParaRPr b="1" sz="1100">
              <a:solidFill>
                <a:srgbClr val="85D992"/>
              </a:solidFill>
              <a:latin typeface="Inter"/>
              <a:ea typeface="Inter"/>
              <a:cs typeface="Inter"/>
              <a:sym typeface="Inter"/>
            </a:endParaRPr>
          </a:p>
          <a:p>
            <a:pPr indent="0" lvl="0" marL="0" rtl="0" algn="ctr">
              <a:spcBef>
                <a:spcPts val="0"/>
              </a:spcBef>
              <a:spcAft>
                <a:spcPts val="0"/>
              </a:spcAft>
              <a:buNone/>
            </a:pPr>
            <a:r>
              <a:rPr b="1" lang="en" sz="800">
                <a:solidFill>
                  <a:srgbClr val="85D992"/>
                </a:solidFill>
                <a:latin typeface="Inter"/>
                <a:ea typeface="Inter"/>
                <a:cs typeface="Inter"/>
                <a:sym typeface="Inter"/>
              </a:rPr>
              <a:t>(Email Sender Agent)</a:t>
            </a:r>
            <a:endParaRPr b="1" sz="1000">
              <a:solidFill>
                <a:srgbClr val="FFFFFF"/>
              </a:solidFill>
              <a:latin typeface="Inter"/>
              <a:ea typeface="Inter"/>
              <a:cs typeface="Inter"/>
              <a:sym typeface="Inter"/>
            </a:endParaRPr>
          </a:p>
        </p:txBody>
      </p:sp>
      <p:cxnSp>
        <p:nvCxnSpPr>
          <p:cNvPr id="420" name="Google Shape;420;p28"/>
          <p:cNvCxnSpPr>
            <a:stCxn id="418" idx="2"/>
            <a:endCxn id="419" idx="0"/>
          </p:cNvCxnSpPr>
          <p:nvPr/>
        </p:nvCxnSpPr>
        <p:spPr>
          <a:xfrm>
            <a:off x="3269481" y="1887950"/>
            <a:ext cx="0" cy="610800"/>
          </a:xfrm>
          <a:prstGeom prst="straightConnector1">
            <a:avLst/>
          </a:prstGeom>
          <a:noFill/>
          <a:ln cap="flat" cmpd="sng" w="19050">
            <a:solidFill>
              <a:srgbClr val="DAE0E6"/>
            </a:solidFill>
            <a:prstDash val="solid"/>
            <a:round/>
            <a:headEnd len="med" w="med" type="stealth"/>
            <a:tailEnd len="med" w="med" type="stealth"/>
          </a:ln>
        </p:spPr>
      </p:cxnSp>
      <p:sp>
        <p:nvSpPr>
          <p:cNvPr id="421" name="Google Shape;421;p28"/>
          <p:cNvSpPr/>
          <p:nvPr/>
        </p:nvSpPr>
        <p:spPr>
          <a:xfrm>
            <a:off x="3090721" y="1982169"/>
            <a:ext cx="972900" cy="3651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Max Turn</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422" name="Google Shape;422;p28"/>
          <p:cNvSpPr/>
          <p:nvPr/>
        </p:nvSpPr>
        <p:spPr>
          <a:xfrm>
            <a:off x="4550704" y="1844082"/>
            <a:ext cx="10860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lt1"/>
                </a:solidFill>
                <a:latin typeface="Inter"/>
                <a:ea typeface="Inter"/>
                <a:cs typeface="Inter"/>
                <a:sym typeface="Inter"/>
              </a:rPr>
              <a:t> Summarizer</a:t>
            </a:r>
            <a:endParaRPr b="1" sz="1100">
              <a:solidFill>
                <a:schemeClr val="lt1"/>
              </a:solidFill>
              <a:latin typeface="Inter"/>
              <a:ea typeface="Inter"/>
              <a:cs typeface="Inter"/>
              <a:sym typeface="Inter"/>
            </a:endParaRPr>
          </a:p>
          <a:p>
            <a:pPr indent="0" lvl="0" marL="0" rtl="0" algn="ctr">
              <a:spcBef>
                <a:spcPts val="0"/>
              </a:spcBef>
              <a:spcAft>
                <a:spcPts val="0"/>
              </a:spcAft>
              <a:buNone/>
            </a:pPr>
            <a:r>
              <a:t/>
            </a:r>
            <a:endParaRPr b="1" sz="1100">
              <a:solidFill>
                <a:schemeClr val="lt1"/>
              </a:solidFill>
              <a:latin typeface="Inter"/>
              <a:ea typeface="Inter"/>
              <a:cs typeface="Inter"/>
              <a:sym typeface="Inter"/>
            </a:endParaRPr>
          </a:p>
        </p:txBody>
      </p:sp>
      <p:cxnSp>
        <p:nvCxnSpPr>
          <p:cNvPr id="423" name="Google Shape;423;p28"/>
          <p:cNvCxnSpPr/>
          <p:nvPr/>
        </p:nvCxnSpPr>
        <p:spPr>
          <a:xfrm>
            <a:off x="5687474" y="2201012"/>
            <a:ext cx="499500" cy="0"/>
          </a:xfrm>
          <a:prstGeom prst="straightConnector1">
            <a:avLst/>
          </a:prstGeom>
          <a:noFill/>
          <a:ln cap="flat" cmpd="sng" w="19050">
            <a:solidFill>
              <a:srgbClr val="DAE0E6"/>
            </a:solidFill>
            <a:prstDash val="solid"/>
            <a:round/>
            <a:headEnd len="med" w="med" type="none"/>
            <a:tailEnd len="med" w="med" type="stealth"/>
          </a:ln>
        </p:spPr>
      </p:cxnSp>
      <p:sp>
        <p:nvSpPr>
          <p:cNvPr id="424" name="Google Shape;424;p28"/>
          <p:cNvSpPr/>
          <p:nvPr/>
        </p:nvSpPr>
        <p:spPr>
          <a:xfrm>
            <a:off x="5949158" y="1815766"/>
            <a:ext cx="1333200" cy="71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chemeClr val="lt1"/>
              </a:solidFill>
              <a:latin typeface="Inter"/>
              <a:ea typeface="Inter"/>
              <a:cs typeface="Inter"/>
              <a:sym typeface="Inter"/>
            </a:endParaRPr>
          </a:p>
          <a:p>
            <a:pPr indent="0" lvl="0" marL="0" rtl="0" algn="ctr">
              <a:spcBef>
                <a:spcPts val="0"/>
              </a:spcBef>
              <a:spcAft>
                <a:spcPts val="0"/>
              </a:spcAft>
              <a:buNone/>
            </a:pPr>
            <a:r>
              <a:rPr lang="en" sz="1200">
                <a:solidFill>
                  <a:schemeClr val="lt1"/>
                </a:solidFill>
                <a:latin typeface="Inter"/>
                <a:ea typeface="Inter"/>
                <a:cs typeface="Inter"/>
                <a:sym typeface="Inter"/>
              </a:rPr>
              <a:t> Chat Result</a:t>
            </a:r>
            <a:endParaRPr sz="1200">
              <a:solidFill>
                <a:schemeClr val="lt1"/>
              </a:solidFill>
              <a:latin typeface="Inter"/>
              <a:ea typeface="Inter"/>
              <a:cs typeface="Inter"/>
              <a:sym typeface="Inter"/>
            </a:endParaRPr>
          </a:p>
          <a:p>
            <a:pPr indent="0" lvl="0" marL="0" rtl="0" algn="ctr">
              <a:spcBef>
                <a:spcPts val="0"/>
              </a:spcBef>
              <a:spcAft>
                <a:spcPts val="0"/>
              </a:spcAft>
              <a:buNone/>
            </a:pPr>
            <a:r>
              <a:t/>
            </a:r>
            <a:endParaRPr sz="1200">
              <a:solidFill>
                <a:schemeClr val="lt1"/>
              </a:solidFill>
              <a:latin typeface="Inter"/>
              <a:ea typeface="Inter"/>
              <a:cs typeface="Inter"/>
              <a:sym typeface="Inter"/>
            </a:endParaRPr>
          </a:p>
        </p:txBody>
      </p:sp>
      <p:cxnSp>
        <p:nvCxnSpPr>
          <p:cNvPr id="425" name="Google Shape;425;p28"/>
          <p:cNvCxnSpPr/>
          <p:nvPr/>
        </p:nvCxnSpPr>
        <p:spPr>
          <a:xfrm>
            <a:off x="3864995" y="2201081"/>
            <a:ext cx="685800" cy="0"/>
          </a:xfrm>
          <a:prstGeom prst="straightConnector1">
            <a:avLst/>
          </a:prstGeom>
          <a:noFill/>
          <a:ln cap="flat" cmpd="sng" w="19050">
            <a:solidFill>
              <a:srgbClr val="DAE0E6"/>
            </a:solidFill>
            <a:prstDash val="solid"/>
            <a:round/>
            <a:headEnd len="med" w="med" type="none"/>
            <a:tailEnd len="med" w="med" type="stealth"/>
          </a:ln>
        </p:spPr>
      </p:cxnSp>
      <p:sp>
        <p:nvSpPr>
          <p:cNvPr id="426" name="Google Shape;426;p28"/>
          <p:cNvSpPr/>
          <p:nvPr/>
        </p:nvSpPr>
        <p:spPr>
          <a:xfrm>
            <a:off x="3559780" y="1792194"/>
            <a:ext cx="1086000" cy="3651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History</a:t>
            </a:r>
            <a:endParaRPr sz="900">
              <a:solidFill>
                <a:schemeClr val="lt1"/>
              </a:solidFill>
              <a:latin typeface="Inter"/>
              <a:ea typeface="Inter"/>
              <a:cs typeface="Inter"/>
              <a:sym typeface="Inter"/>
            </a:endParaRPr>
          </a:p>
        </p:txBody>
      </p:sp>
      <p:sp>
        <p:nvSpPr>
          <p:cNvPr id="427" name="Google Shape;427;p28"/>
          <p:cNvSpPr txBox="1"/>
          <p:nvPr/>
        </p:nvSpPr>
        <p:spPr>
          <a:xfrm>
            <a:off x="3014768" y="4581768"/>
            <a:ext cx="555900" cy="338700"/>
          </a:xfrm>
          <a:prstGeom prst="rect">
            <a:avLst/>
          </a:prstGeom>
          <a:noFill/>
          <a:ln cap="flat" cmpd="sng" w="9525">
            <a:solidFill>
              <a:srgbClr val="F9C82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Tool</a:t>
            </a:r>
            <a:endParaRPr b="1" sz="1000">
              <a:solidFill>
                <a:srgbClr val="FFFFFF"/>
              </a:solidFill>
              <a:latin typeface="Inter"/>
              <a:ea typeface="Inter"/>
              <a:cs typeface="Inter"/>
              <a:sym typeface="Inter"/>
            </a:endParaRPr>
          </a:p>
        </p:txBody>
      </p:sp>
      <p:cxnSp>
        <p:nvCxnSpPr>
          <p:cNvPr id="428" name="Google Shape;428;p28"/>
          <p:cNvCxnSpPr>
            <a:endCxn id="429" idx="0"/>
          </p:cNvCxnSpPr>
          <p:nvPr/>
        </p:nvCxnSpPr>
        <p:spPr>
          <a:xfrm>
            <a:off x="3269475" y="3226575"/>
            <a:ext cx="0" cy="347100"/>
          </a:xfrm>
          <a:prstGeom prst="straightConnector1">
            <a:avLst/>
          </a:prstGeom>
          <a:noFill/>
          <a:ln cap="flat" cmpd="sng" w="19050">
            <a:solidFill>
              <a:srgbClr val="DAE0E6"/>
            </a:solidFill>
            <a:prstDash val="solid"/>
            <a:round/>
            <a:headEnd len="med" w="med" type="stealth"/>
            <a:tailEnd len="med" w="med" type="stealth"/>
          </a:ln>
        </p:spPr>
      </p:cxnSp>
      <p:sp>
        <p:nvSpPr>
          <p:cNvPr id="429" name="Google Shape;429;p28"/>
          <p:cNvSpPr/>
          <p:nvPr/>
        </p:nvSpPr>
        <p:spPr>
          <a:xfrm>
            <a:off x="2783025" y="3573675"/>
            <a:ext cx="972900" cy="7140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85D992"/>
                </a:solidFill>
                <a:latin typeface="Inter"/>
                <a:ea typeface="Inter"/>
                <a:cs typeface="Inter"/>
                <a:sym typeface="Inter"/>
              </a:rPr>
              <a:t>Agent D</a:t>
            </a:r>
            <a:endParaRPr b="1" sz="1100">
              <a:solidFill>
                <a:srgbClr val="85D992"/>
              </a:solidFill>
              <a:latin typeface="Inter"/>
              <a:ea typeface="Inter"/>
              <a:cs typeface="Inter"/>
              <a:sym typeface="Inter"/>
            </a:endParaRPr>
          </a:p>
          <a:p>
            <a:pPr indent="0" lvl="0" marL="0" rtl="0" algn="ctr">
              <a:spcBef>
                <a:spcPts val="0"/>
              </a:spcBef>
              <a:spcAft>
                <a:spcPts val="0"/>
              </a:spcAft>
              <a:buNone/>
            </a:pPr>
            <a:r>
              <a:rPr b="1" lang="en" sz="800">
                <a:solidFill>
                  <a:srgbClr val="85D992"/>
                </a:solidFill>
                <a:latin typeface="Inter"/>
                <a:ea typeface="Inter"/>
                <a:cs typeface="Inter"/>
                <a:sym typeface="Inter"/>
              </a:rPr>
              <a:t>(</a:t>
            </a:r>
            <a:r>
              <a:rPr b="1" lang="en" sz="800">
                <a:solidFill>
                  <a:srgbClr val="85D992"/>
                </a:solidFill>
                <a:latin typeface="Inter"/>
                <a:ea typeface="Inter"/>
                <a:cs typeface="Inter"/>
                <a:sym typeface="Inter"/>
              </a:rPr>
              <a:t>Calendar Agent)</a:t>
            </a:r>
            <a:endParaRPr b="1" sz="800">
              <a:solidFill>
                <a:srgbClr val="85D992"/>
              </a:solidFill>
              <a:latin typeface="Inter"/>
              <a:ea typeface="Inter"/>
              <a:cs typeface="Inter"/>
              <a:sym typeface="Inter"/>
            </a:endParaRPr>
          </a:p>
        </p:txBody>
      </p:sp>
      <p:cxnSp>
        <p:nvCxnSpPr>
          <p:cNvPr id="430" name="Google Shape;430;p28"/>
          <p:cNvCxnSpPr/>
          <p:nvPr/>
        </p:nvCxnSpPr>
        <p:spPr>
          <a:xfrm>
            <a:off x="3269475" y="4301500"/>
            <a:ext cx="0" cy="347100"/>
          </a:xfrm>
          <a:prstGeom prst="straightConnector1">
            <a:avLst/>
          </a:prstGeom>
          <a:noFill/>
          <a:ln cap="flat" cmpd="sng" w="19050">
            <a:solidFill>
              <a:srgbClr val="DAE0E6"/>
            </a:solidFill>
            <a:prstDash val="solid"/>
            <a:round/>
            <a:headEnd len="med" w="med" type="stealth"/>
            <a:tailEnd len="med" w="med" type="stealth"/>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29"/>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Conversation Patterns</a:t>
            </a:r>
            <a:endParaRPr sz="1500">
              <a:solidFill>
                <a:srgbClr val="FFFFFF"/>
              </a:solidFill>
              <a:latin typeface="Inter SemiBold"/>
              <a:ea typeface="Inter SemiBold"/>
              <a:cs typeface="Inter SemiBold"/>
              <a:sym typeface="Inter SemiBold"/>
            </a:endParaRPr>
          </a:p>
        </p:txBody>
      </p:sp>
      <p:cxnSp>
        <p:nvCxnSpPr>
          <p:cNvPr id="436" name="Google Shape;436;p29"/>
          <p:cNvCxnSpPr>
            <a:stCxn id="435"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437" name="Google Shape;437;p29"/>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438" name="Google Shape;438;p29"/>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439" name="Google Shape;439;p29"/>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440" name="Google Shape;440;p29"/>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441" name="Google Shape;441;p29"/>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Two Agent Chat</a:t>
            </a:r>
            <a:endParaRPr sz="1100">
              <a:solidFill>
                <a:srgbClr val="FFFFFF"/>
              </a:solidFill>
              <a:latin typeface="Inter Light"/>
              <a:ea typeface="Inter Light"/>
              <a:cs typeface="Inter Light"/>
              <a:sym typeface="Inter Light"/>
            </a:endParaRPr>
          </a:p>
        </p:txBody>
      </p:sp>
      <p:cxnSp>
        <p:nvCxnSpPr>
          <p:cNvPr id="442" name="Google Shape;442;p29"/>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443" name="Google Shape;443;p29"/>
          <p:cNvSpPr/>
          <p:nvPr/>
        </p:nvSpPr>
        <p:spPr>
          <a:xfrm>
            <a:off x="2779499" y="3147850"/>
            <a:ext cx="1580400" cy="478500"/>
          </a:xfrm>
          <a:prstGeom prst="roundRect">
            <a:avLst>
              <a:gd fmla="val 16667" name="adj"/>
            </a:avLst>
          </a:prstGeom>
          <a:solidFill>
            <a:srgbClr val="272528"/>
          </a:solidFill>
          <a:ln cap="flat" cmpd="sng" w="3810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Sequential Chat</a:t>
            </a:r>
            <a:endParaRPr sz="1100">
              <a:solidFill>
                <a:srgbClr val="FFFFFF"/>
              </a:solidFill>
              <a:latin typeface="Inter Light"/>
              <a:ea typeface="Inter Light"/>
              <a:cs typeface="Inter Light"/>
              <a:sym typeface="Inter Light"/>
            </a:endParaRPr>
          </a:p>
        </p:txBody>
      </p:sp>
      <p:sp>
        <p:nvSpPr>
          <p:cNvPr id="444" name="Google Shape;444;p29"/>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Group Chat</a:t>
            </a:r>
            <a:endParaRPr sz="1100">
              <a:solidFill>
                <a:srgbClr val="FFFFFF"/>
              </a:solidFill>
              <a:latin typeface="Inter Light"/>
              <a:ea typeface="Inter Light"/>
              <a:cs typeface="Inter Light"/>
              <a:sym typeface="Inter Light"/>
            </a:endParaRPr>
          </a:p>
        </p:txBody>
      </p:sp>
      <p:sp>
        <p:nvSpPr>
          <p:cNvPr id="445" name="Google Shape;445;p29"/>
          <p:cNvSpPr/>
          <p:nvPr/>
        </p:nvSpPr>
        <p:spPr>
          <a:xfrm>
            <a:off x="6737445" y="3147850"/>
            <a:ext cx="1580400" cy="478500"/>
          </a:xfrm>
          <a:prstGeom prst="roundRect">
            <a:avLst>
              <a:gd fmla="val 16667" name="adj"/>
            </a:avLst>
          </a:prstGeom>
          <a:solidFill>
            <a:srgbClr val="272528"/>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Inter Light"/>
                <a:ea typeface="Inter Light"/>
                <a:cs typeface="Inter Light"/>
                <a:sym typeface="Inter Light"/>
              </a:rPr>
              <a:t>Nested Chat</a:t>
            </a:r>
            <a:endParaRPr sz="1000">
              <a:solidFill>
                <a:srgbClr val="FFFFFF"/>
              </a:solidFill>
              <a:latin typeface="Inter Light"/>
              <a:ea typeface="Inter Light"/>
              <a:cs typeface="Inter Light"/>
              <a:sym typeface="Inter Light"/>
            </a:endParaRPr>
          </a:p>
        </p:txBody>
      </p:sp>
      <p:sp>
        <p:nvSpPr>
          <p:cNvPr id="446" name="Google Shape;446;p29"/>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7" name="Google Shape;447;p29"/>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8" name="Google Shape;448;p2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Task Management</a:t>
            </a:r>
            <a:endParaRPr b="1" sz="2400">
              <a:solidFill>
                <a:schemeClr val="lt1"/>
              </a:solidFill>
              <a:latin typeface="Inter"/>
              <a:ea typeface="Inter"/>
              <a:cs typeface="Inter"/>
              <a:sym typeface="Inter"/>
            </a:endParaRPr>
          </a:p>
        </p:txBody>
      </p:sp>
      <p:sp>
        <p:nvSpPr>
          <p:cNvPr id="449" name="Google Shape;449;p29"/>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50" name="Google Shape;450;p2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Conversation Patterns</a:t>
            </a:r>
            <a:endParaRPr b="1" sz="2400">
              <a:solidFill>
                <a:schemeClr val="lt1"/>
              </a:solidFill>
              <a:latin typeface="Inter"/>
              <a:ea typeface="Inter"/>
              <a:cs typeface="Inter"/>
              <a:sym typeface="Inte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30"/>
          <p:cNvSpPr txBox="1"/>
          <p:nvPr/>
        </p:nvSpPr>
        <p:spPr>
          <a:xfrm>
            <a:off x="3599700" y="2098400"/>
            <a:ext cx="31638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Inter SemiBold"/>
                <a:ea typeface="Inter SemiBold"/>
                <a:cs typeface="Inter SemiBold"/>
                <a:sym typeface="Inter SemiBold"/>
              </a:rPr>
              <a:t>Thanks!</a:t>
            </a:r>
            <a:endParaRPr sz="3600">
              <a:solidFill>
                <a:schemeClr val="lt1"/>
              </a:solidFill>
              <a:latin typeface="Inter SemiBold"/>
              <a:ea typeface="Inter SemiBold"/>
              <a:cs typeface="Inter SemiBold"/>
              <a:sym typeface="Inter SemiBo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60" name="Shape 460"/>
        <p:cNvGrpSpPr/>
        <p:nvPr/>
      </p:nvGrpSpPr>
      <p:grpSpPr>
        <a:xfrm>
          <a:off x="0" y="0"/>
          <a:ext cx="0" cy="0"/>
          <a:chOff x="0" y="0"/>
          <a:chExt cx="0" cy="0"/>
        </a:xfrm>
      </p:grpSpPr>
      <p:sp>
        <p:nvSpPr>
          <p:cNvPr id="461" name="Google Shape;461;p31"/>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2" name="Google Shape;462;p3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Two Agent Chat</a:t>
            </a:r>
            <a:endParaRPr b="1" sz="2400">
              <a:solidFill>
                <a:schemeClr val="lt1"/>
              </a:solidFill>
              <a:latin typeface="Inter"/>
              <a:ea typeface="Inter"/>
              <a:cs typeface="Inter"/>
              <a:sym typeface="Inter"/>
            </a:endParaRPr>
          </a:p>
        </p:txBody>
      </p:sp>
      <p:pic>
        <p:nvPicPr>
          <p:cNvPr id="463" name="Google Shape;463;p31"/>
          <p:cNvPicPr preferRelativeResize="0"/>
          <p:nvPr/>
        </p:nvPicPr>
        <p:blipFill rotWithShape="1">
          <a:blip r:embed="rId3">
            <a:alphaModFix/>
          </a:blip>
          <a:srcRect b="28647" l="0" r="4168" t="0"/>
          <a:stretch/>
        </p:blipFill>
        <p:spPr>
          <a:xfrm>
            <a:off x="381000" y="966350"/>
            <a:ext cx="8289475" cy="24863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67" name="Shape 467"/>
        <p:cNvGrpSpPr/>
        <p:nvPr/>
      </p:nvGrpSpPr>
      <p:grpSpPr>
        <a:xfrm>
          <a:off x="0" y="0"/>
          <a:ext cx="0" cy="0"/>
          <a:chOff x="0" y="0"/>
          <a:chExt cx="0" cy="0"/>
        </a:xfrm>
      </p:grpSpPr>
      <p:sp>
        <p:nvSpPr>
          <p:cNvPr id="468" name="Google Shape;468;p32"/>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9" name="Google Shape;469;p3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Two Agent Chat</a:t>
            </a:r>
            <a:endParaRPr b="1" sz="2400">
              <a:solidFill>
                <a:schemeClr val="lt1"/>
              </a:solidFill>
              <a:latin typeface="Inter"/>
              <a:ea typeface="Inter"/>
              <a:cs typeface="Inter"/>
              <a:sym typeface="Inter"/>
            </a:endParaRPr>
          </a:p>
        </p:txBody>
      </p:sp>
      <p:pic>
        <p:nvPicPr>
          <p:cNvPr id="470" name="Google Shape;470;p32"/>
          <p:cNvPicPr preferRelativeResize="0"/>
          <p:nvPr/>
        </p:nvPicPr>
        <p:blipFill rotWithShape="1">
          <a:blip r:embed="rId3">
            <a:alphaModFix/>
          </a:blip>
          <a:srcRect b="0" l="0" r="4168" t="0"/>
          <a:stretch/>
        </p:blipFill>
        <p:spPr>
          <a:xfrm>
            <a:off x="381000" y="966350"/>
            <a:ext cx="8289475" cy="348445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32" name="Shape 32"/>
        <p:cNvGrpSpPr/>
        <p:nvPr/>
      </p:nvGrpSpPr>
      <p:grpSpPr>
        <a:xfrm>
          <a:off x="0" y="0"/>
          <a:ext cx="0" cy="0"/>
          <a:chOff x="0" y="0"/>
          <a:chExt cx="0" cy="0"/>
        </a:xfrm>
      </p:grpSpPr>
      <p:sp>
        <p:nvSpPr>
          <p:cNvPr id="33" name="Google Shape;33;p6"/>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 name="Google Shape;34;p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Conversation Patterns</a:t>
            </a:r>
            <a:endParaRPr b="1" sz="2400">
              <a:solidFill>
                <a:schemeClr val="lt1"/>
              </a:solidFill>
              <a:latin typeface="Inter"/>
              <a:ea typeface="Inter"/>
              <a:cs typeface="Inter"/>
              <a:sym typeface="Inter"/>
            </a:endParaRPr>
          </a:p>
        </p:txBody>
      </p:sp>
      <p:sp>
        <p:nvSpPr>
          <p:cNvPr id="35" name="Google Shape;35;p6"/>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Inter"/>
                <a:ea typeface="Inter"/>
                <a:cs typeface="Inter"/>
                <a:sym typeface="Inter"/>
              </a:rPr>
              <a:t>Define how agents </a:t>
            </a:r>
            <a:r>
              <a:rPr lang="en" sz="2000">
                <a:solidFill>
                  <a:srgbClr val="F9C823"/>
                </a:solidFill>
                <a:latin typeface="Inter"/>
                <a:ea typeface="Inter"/>
                <a:cs typeface="Inter"/>
                <a:sym typeface="Inter"/>
              </a:rPr>
              <a:t>interact</a:t>
            </a:r>
            <a:r>
              <a:rPr lang="en" sz="2000">
                <a:solidFill>
                  <a:schemeClr val="lt1"/>
                </a:solidFill>
                <a:latin typeface="Inter"/>
                <a:ea typeface="Inter"/>
                <a:cs typeface="Inter"/>
                <a:sym typeface="Inter"/>
              </a:rPr>
              <a:t> with each other</a:t>
            </a:r>
            <a:endParaRPr sz="2000">
              <a:solidFill>
                <a:schemeClr val="lt1"/>
              </a:solidFill>
              <a:latin typeface="Inter"/>
              <a:ea typeface="Inter"/>
              <a:cs typeface="Inter"/>
              <a:sym typeface="Inte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74" name="Shape 474"/>
        <p:cNvGrpSpPr/>
        <p:nvPr/>
      </p:nvGrpSpPr>
      <p:grpSpPr>
        <a:xfrm>
          <a:off x="0" y="0"/>
          <a:ext cx="0" cy="0"/>
          <a:chOff x="0" y="0"/>
          <a:chExt cx="0" cy="0"/>
        </a:xfrm>
      </p:grpSpPr>
      <p:sp>
        <p:nvSpPr>
          <p:cNvPr id="475" name="Google Shape;475;p33"/>
          <p:cNvSpPr/>
          <p:nvPr/>
        </p:nvSpPr>
        <p:spPr>
          <a:xfrm>
            <a:off x="1189150" y="2406969"/>
            <a:ext cx="5049000" cy="2643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6" name="Google Shape;476;p33"/>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7" name="Google Shape;477;p3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Two Agent Chat</a:t>
            </a:r>
            <a:endParaRPr b="1" sz="2400">
              <a:solidFill>
                <a:schemeClr val="lt1"/>
              </a:solidFill>
              <a:latin typeface="Inter"/>
              <a:ea typeface="Inter"/>
              <a:cs typeface="Inter"/>
              <a:sym typeface="Inter"/>
            </a:endParaRPr>
          </a:p>
        </p:txBody>
      </p:sp>
      <p:cxnSp>
        <p:nvCxnSpPr>
          <p:cNvPr id="478" name="Google Shape;478;p33"/>
          <p:cNvCxnSpPr/>
          <p:nvPr/>
        </p:nvCxnSpPr>
        <p:spPr>
          <a:xfrm>
            <a:off x="3344265" y="1869798"/>
            <a:ext cx="0" cy="660900"/>
          </a:xfrm>
          <a:prstGeom prst="straightConnector1">
            <a:avLst/>
          </a:prstGeom>
          <a:noFill/>
          <a:ln cap="flat" cmpd="sng" w="19050">
            <a:solidFill>
              <a:srgbClr val="85D992"/>
            </a:solidFill>
            <a:prstDash val="solid"/>
            <a:round/>
            <a:headEnd len="med" w="med" type="stealth"/>
            <a:tailEnd len="med" w="med" type="none"/>
          </a:ln>
        </p:spPr>
      </p:cxnSp>
      <p:sp>
        <p:nvSpPr>
          <p:cNvPr id="479" name="Google Shape;479;p33"/>
          <p:cNvSpPr/>
          <p:nvPr/>
        </p:nvSpPr>
        <p:spPr>
          <a:xfrm>
            <a:off x="2818222" y="104529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CEO</a:t>
            </a:r>
            <a:endParaRPr b="1" sz="1100">
              <a:solidFill>
                <a:srgbClr val="85D992"/>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(Recipient)</a:t>
            </a:r>
            <a:endParaRPr b="1" sz="1100">
              <a:solidFill>
                <a:srgbClr val="85D992"/>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cxnSp>
        <p:nvCxnSpPr>
          <p:cNvPr id="480" name="Google Shape;480;p33"/>
          <p:cNvCxnSpPr/>
          <p:nvPr/>
        </p:nvCxnSpPr>
        <p:spPr>
          <a:xfrm>
            <a:off x="1591665" y="1869798"/>
            <a:ext cx="0" cy="660900"/>
          </a:xfrm>
          <a:prstGeom prst="straightConnector1">
            <a:avLst/>
          </a:prstGeom>
          <a:noFill/>
          <a:ln cap="flat" cmpd="sng" w="19050">
            <a:solidFill>
              <a:srgbClr val="F9C823"/>
            </a:solidFill>
            <a:prstDash val="solid"/>
            <a:round/>
            <a:headEnd len="med" w="med" type="stealth"/>
            <a:tailEnd len="med" w="med" type="none"/>
          </a:ln>
        </p:spPr>
      </p:cxnSp>
      <p:sp>
        <p:nvSpPr>
          <p:cNvPr id="481" name="Google Shape;481;p33"/>
          <p:cNvSpPr/>
          <p:nvPr/>
        </p:nvSpPr>
        <p:spPr>
          <a:xfrm>
            <a:off x="1065622" y="104529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CMO</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(Sender)</a:t>
            </a:r>
            <a:endParaRPr b="1" sz="1100">
              <a:solidFill>
                <a:srgbClr val="F9C823"/>
              </a:solidFill>
              <a:latin typeface="Inter"/>
              <a:ea typeface="Inter"/>
              <a:cs typeface="Inter"/>
              <a:sym typeface="Inter"/>
            </a:endParaRPr>
          </a:p>
          <a:p>
            <a:pPr indent="0" lvl="0" marL="0" rtl="0" algn="ctr">
              <a:spcBef>
                <a:spcPts val="0"/>
              </a:spcBef>
              <a:spcAft>
                <a:spcPts val="0"/>
              </a:spcAft>
              <a:buNone/>
            </a:pPr>
            <a:r>
              <a:t/>
            </a:r>
            <a:endParaRPr b="1" sz="1100">
              <a:solidFill>
                <a:srgbClr val="F9C823"/>
              </a:solidFill>
              <a:latin typeface="Inter"/>
              <a:ea typeface="Inter"/>
              <a:cs typeface="Inter"/>
              <a:sym typeface="Inter"/>
            </a:endParaRPr>
          </a:p>
        </p:txBody>
      </p:sp>
      <p:pic>
        <p:nvPicPr>
          <p:cNvPr id="482" name="Google Shape;482;p33"/>
          <p:cNvPicPr preferRelativeResize="0"/>
          <p:nvPr/>
        </p:nvPicPr>
        <p:blipFill rotWithShape="1">
          <a:blip r:embed="rId3">
            <a:alphaModFix/>
          </a:blip>
          <a:srcRect b="0" l="0" r="4168" t="74240"/>
          <a:stretch/>
        </p:blipFill>
        <p:spPr>
          <a:xfrm>
            <a:off x="721863" y="2358952"/>
            <a:ext cx="8289475" cy="8976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86" name="Shape 486"/>
        <p:cNvGrpSpPr/>
        <p:nvPr/>
      </p:nvGrpSpPr>
      <p:grpSpPr>
        <a:xfrm>
          <a:off x="0" y="0"/>
          <a:ext cx="0" cy="0"/>
          <a:chOff x="0" y="0"/>
          <a:chExt cx="0" cy="0"/>
        </a:xfrm>
      </p:grpSpPr>
      <p:pic>
        <p:nvPicPr>
          <p:cNvPr id="487" name="Google Shape;487;p34"/>
          <p:cNvPicPr preferRelativeResize="0"/>
          <p:nvPr/>
        </p:nvPicPr>
        <p:blipFill rotWithShape="1">
          <a:blip r:embed="rId3">
            <a:alphaModFix/>
          </a:blip>
          <a:srcRect b="0" l="0" r="32664" t="75450"/>
          <a:stretch/>
        </p:blipFill>
        <p:spPr>
          <a:xfrm>
            <a:off x="391450" y="2347525"/>
            <a:ext cx="8206474" cy="1154174"/>
          </a:xfrm>
          <a:prstGeom prst="rect">
            <a:avLst/>
          </a:prstGeom>
          <a:noFill/>
          <a:ln>
            <a:noFill/>
          </a:ln>
        </p:spPr>
      </p:pic>
      <p:sp>
        <p:nvSpPr>
          <p:cNvPr id="488" name="Google Shape;488;p34"/>
          <p:cNvSpPr/>
          <p:nvPr/>
        </p:nvSpPr>
        <p:spPr>
          <a:xfrm>
            <a:off x="2859625" y="2811345"/>
            <a:ext cx="5049000" cy="2643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9" name="Google Shape;489;p34"/>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0" name="Google Shape;490;p34"/>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Two Agent Chat</a:t>
            </a:r>
            <a:endParaRPr b="1" sz="2400">
              <a:solidFill>
                <a:schemeClr val="lt1"/>
              </a:solidFill>
              <a:latin typeface="Inter"/>
              <a:ea typeface="Inter"/>
              <a:cs typeface="Inter"/>
              <a:sym typeface="Inte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94" name="Shape 494"/>
        <p:cNvGrpSpPr/>
        <p:nvPr/>
      </p:nvGrpSpPr>
      <p:grpSpPr>
        <a:xfrm>
          <a:off x="0" y="0"/>
          <a:ext cx="0" cy="0"/>
          <a:chOff x="0" y="0"/>
          <a:chExt cx="0" cy="0"/>
        </a:xfrm>
      </p:grpSpPr>
      <p:pic>
        <p:nvPicPr>
          <p:cNvPr id="495" name="Google Shape;495;p35"/>
          <p:cNvPicPr preferRelativeResize="0"/>
          <p:nvPr/>
        </p:nvPicPr>
        <p:blipFill rotWithShape="1">
          <a:blip r:embed="rId3">
            <a:alphaModFix/>
          </a:blip>
          <a:srcRect b="0" l="0" r="32664" t="75450"/>
          <a:stretch/>
        </p:blipFill>
        <p:spPr>
          <a:xfrm>
            <a:off x="391450" y="1509325"/>
            <a:ext cx="8206474" cy="1154174"/>
          </a:xfrm>
          <a:prstGeom prst="rect">
            <a:avLst/>
          </a:prstGeom>
          <a:noFill/>
          <a:ln>
            <a:noFill/>
          </a:ln>
        </p:spPr>
      </p:pic>
      <p:sp>
        <p:nvSpPr>
          <p:cNvPr id="496" name="Google Shape;496;p35"/>
          <p:cNvSpPr/>
          <p:nvPr/>
        </p:nvSpPr>
        <p:spPr>
          <a:xfrm>
            <a:off x="2859625" y="2363582"/>
            <a:ext cx="5049000" cy="2643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7" name="Google Shape;497;p35"/>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8" name="Google Shape;498;p3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Two Agent Chat</a:t>
            </a:r>
            <a:endParaRPr b="1" sz="2400">
              <a:solidFill>
                <a:schemeClr val="lt1"/>
              </a:solidFill>
              <a:latin typeface="Inter"/>
              <a:ea typeface="Inter"/>
              <a:cs typeface="Inter"/>
              <a:sym typeface="Inter"/>
            </a:endParaRPr>
          </a:p>
        </p:txBody>
      </p:sp>
      <p:cxnSp>
        <p:nvCxnSpPr>
          <p:cNvPr id="499" name="Google Shape;499;p35"/>
          <p:cNvCxnSpPr/>
          <p:nvPr/>
        </p:nvCxnSpPr>
        <p:spPr>
          <a:xfrm flipH="1" rot="10800000">
            <a:off x="4651297" y="2663498"/>
            <a:ext cx="217200" cy="297600"/>
          </a:xfrm>
          <a:prstGeom prst="straightConnector1">
            <a:avLst/>
          </a:prstGeom>
          <a:noFill/>
          <a:ln cap="flat" cmpd="sng" w="19050">
            <a:solidFill>
              <a:srgbClr val="85D992"/>
            </a:solidFill>
            <a:prstDash val="solid"/>
            <a:round/>
            <a:headEnd len="med" w="med" type="stealth"/>
            <a:tailEnd len="med" w="med" type="none"/>
          </a:ln>
        </p:spPr>
      </p:cxnSp>
      <p:sp>
        <p:nvSpPr>
          <p:cNvPr id="500" name="Google Shape;500;p35"/>
          <p:cNvSpPr/>
          <p:nvPr/>
        </p:nvSpPr>
        <p:spPr>
          <a:xfrm>
            <a:off x="3894097" y="296109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85D992"/>
                </a:solidFill>
                <a:latin typeface="Inter"/>
                <a:ea typeface="Inter"/>
                <a:cs typeface="Inter"/>
                <a:sym typeface="Inter"/>
              </a:rPr>
              <a:t>LLM Generated Summary</a:t>
            </a:r>
            <a:endParaRPr b="1" sz="1100">
              <a:solidFill>
                <a:srgbClr val="85D992"/>
              </a:solidFill>
              <a:latin typeface="Inter"/>
              <a:ea typeface="Inter"/>
              <a:cs typeface="Inter"/>
              <a:sym typeface="Inte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04" name="Shape 504"/>
        <p:cNvGrpSpPr/>
        <p:nvPr/>
      </p:nvGrpSpPr>
      <p:grpSpPr>
        <a:xfrm>
          <a:off x="0" y="0"/>
          <a:ext cx="0" cy="0"/>
          <a:chOff x="0" y="0"/>
          <a:chExt cx="0" cy="0"/>
        </a:xfrm>
      </p:grpSpPr>
      <p:pic>
        <p:nvPicPr>
          <p:cNvPr id="505" name="Google Shape;505;p36"/>
          <p:cNvPicPr preferRelativeResize="0"/>
          <p:nvPr/>
        </p:nvPicPr>
        <p:blipFill rotWithShape="1">
          <a:blip r:embed="rId3">
            <a:alphaModFix/>
          </a:blip>
          <a:srcRect b="0" l="0" r="32664" t="75450"/>
          <a:stretch/>
        </p:blipFill>
        <p:spPr>
          <a:xfrm>
            <a:off x="391450" y="1509325"/>
            <a:ext cx="8206474" cy="1154174"/>
          </a:xfrm>
          <a:prstGeom prst="rect">
            <a:avLst/>
          </a:prstGeom>
          <a:noFill/>
          <a:ln>
            <a:noFill/>
          </a:ln>
        </p:spPr>
      </p:pic>
      <p:sp>
        <p:nvSpPr>
          <p:cNvPr id="506" name="Google Shape;506;p36"/>
          <p:cNvSpPr/>
          <p:nvPr/>
        </p:nvSpPr>
        <p:spPr>
          <a:xfrm>
            <a:off x="2859625" y="2363582"/>
            <a:ext cx="5049000" cy="2643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7" name="Google Shape;507;p36"/>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8" name="Google Shape;508;p3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Two Agent Chat</a:t>
            </a:r>
            <a:endParaRPr b="1" sz="2400">
              <a:solidFill>
                <a:schemeClr val="lt1"/>
              </a:solidFill>
              <a:latin typeface="Inter"/>
              <a:ea typeface="Inter"/>
              <a:cs typeface="Inter"/>
              <a:sym typeface="Inter"/>
            </a:endParaRPr>
          </a:p>
        </p:txBody>
      </p:sp>
      <p:cxnSp>
        <p:nvCxnSpPr>
          <p:cNvPr id="509" name="Google Shape;509;p36"/>
          <p:cNvCxnSpPr/>
          <p:nvPr/>
        </p:nvCxnSpPr>
        <p:spPr>
          <a:xfrm flipH="1" rot="10800000">
            <a:off x="4651297" y="2663498"/>
            <a:ext cx="217200" cy="297600"/>
          </a:xfrm>
          <a:prstGeom prst="straightConnector1">
            <a:avLst/>
          </a:prstGeom>
          <a:noFill/>
          <a:ln cap="flat" cmpd="sng" w="19050">
            <a:solidFill>
              <a:srgbClr val="85D992"/>
            </a:solidFill>
            <a:prstDash val="solid"/>
            <a:round/>
            <a:headEnd len="med" w="med" type="stealth"/>
            <a:tailEnd len="med" w="med" type="none"/>
          </a:ln>
        </p:spPr>
      </p:cxnSp>
      <p:sp>
        <p:nvSpPr>
          <p:cNvPr id="510" name="Google Shape;510;p36"/>
          <p:cNvSpPr/>
          <p:nvPr/>
        </p:nvSpPr>
        <p:spPr>
          <a:xfrm>
            <a:off x="3894097" y="296109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85D992"/>
                </a:solidFill>
                <a:latin typeface="Inter"/>
                <a:ea typeface="Inter"/>
                <a:cs typeface="Inter"/>
                <a:sym typeface="Inter"/>
              </a:rPr>
              <a:t>LLM Generated Summary</a:t>
            </a:r>
            <a:endParaRPr b="1" sz="1100">
              <a:solidFill>
                <a:srgbClr val="85D992"/>
              </a:solidFill>
              <a:latin typeface="Inter"/>
              <a:ea typeface="Inter"/>
              <a:cs typeface="Inter"/>
              <a:sym typeface="Inter"/>
            </a:endParaRPr>
          </a:p>
        </p:txBody>
      </p:sp>
      <p:sp>
        <p:nvSpPr>
          <p:cNvPr id="511" name="Google Shape;511;p36"/>
          <p:cNvSpPr/>
          <p:nvPr/>
        </p:nvSpPr>
        <p:spPr>
          <a:xfrm>
            <a:off x="6218597" y="296109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F9C823"/>
                </a:solidFill>
                <a:latin typeface="Inter"/>
                <a:ea typeface="Inter"/>
                <a:cs typeface="Inter"/>
                <a:sym typeface="Inter"/>
              </a:rPr>
              <a:t>Or use Last message </a:t>
            </a:r>
            <a:endParaRPr b="1" sz="1100">
              <a:solidFill>
                <a:srgbClr val="F9C823"/>
              </a:solidFill>
              <a:latin typeface="Inter"/>
              <a:ea typeface="Inter"/>
              <a:cs typeface="Inter"/>
              <a:sym typeface="Inter"/>
            </a:endParaRPr>
          </a:p>
        </p:txBody>
      </p:sp>
      <p:sp>
        <p:nvSpPr>
          <p:cNvPr id="512" name="Google Shape;512;p36"/>
          <p:cNvSpPr/>
          <p:nvPr/>
        </p:nvSpPr>
        <p:spPr>
          <a:xfrm>
            <a:off x="4690343" y="3149808"/>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a:ea typeface="Inter"/>
                <a:cs typeface="Inter"/>
                <a:sym typeface="Inter"/>
              </a:rPr>
              <a:t>or</a:t>
            </a:r>
            <a:endParaRPr sz="900">
              <a:solidFill>
                <a:schemeClr val="lt1"/>
              </a:solidFill>
              <a:latin typeface="Inter"/>
              <a:ea typeface="Inter"/>
              <a:cs typeface="Inter"/>
              <a:sym typeface="Inter"/>
            </a:endParaRPr>
          </a:p>
        </p:txBody>
      </p:sp>
      <p:cxnSp>
        <p:nvCxnSpPr>
          <p:cNvPr id="513" name="Google Shape;513;p36"/>
          <p:cNvCxnSpPr/>
          <p:nvPr/>
        </p:nvCxnSpPr>
        <p:spPr>
          <a:xfrm>
            <a:off x="5401802" y="3361035"/>
            <a:ext cx="741600" cy="0"/>
          </a:xfrm>
          <a:prstGeom prst="straightConnector1">
            <a:avLst/>
          </a:prstGeom>
          <a:noFill/>
          <a:ln cap="flat" cmpd="sng" w="19050">
            <a:solidFill>
              <a:srgbClr val="DAE0E6"/>
            </a:solidFill>
            <a:prstDash val="solid"/>
            <a:round/>
            <a:headEnd len="med" w="med" type="none"/>
            <a:tailEnd len="med" w="med" type="stealth"/>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 name="Shape 39"/>
        <p:cNvGrpSpPr/>
        <p:nvPr/>
      </p:nvGrpSpPr>
      <p:grpSpPr>
        <a:xfrm>
          <a:off x="0" y="0"/>
          <a:ext cx="0" cy="0"/>
          <a:chOff x="0" y="0"/>
          <a:chExt cx="0" cy="0"/>
        </a:xfrm>
      </p:grpSpPr>
      <p:sp>
        <p:nvSpPr>
          <p:cNvPr id="40" name="Google Shape;40;p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 name="Google Shape;41;p7"/>
          <p:cNvSpPr txBox="1"/>
          <p:nvPr/>
        </p:nvSpPr>
        <p:spPr>
          <a:xfrm>
            <a:off x="264052" y="1262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chemeClr val="lt1"/>
                </a:solidFill>
                <a:latin typeface="Inter"/>
                <a:ea typeface="Inter"/>
                <a:cs typeface="Inter"/>
                <a:sym typeface="Inter"/>
              </a:rPr>
              <a:t>Determine flow of communication</a:t>
            </a:r>
            <a:endParaRPr sz="2000">
              <a:solidFill>
                <a:schemeClr val="lt1"/>
              </a:solidFill>
              <a:latin typeface="Inter"/>
              <a:ea typeface="Inter"/>
              <a:cs typeface="Inter"/>
              <a:sym typeface="Inter"/>
            </a:endParaRPr>
          </a:p>
          <a:p>
            <a:pPr indent="-355600" lvl="0" marL="457200" rtl="0" algn="l">
              <a:spcBef>
                <a:spcPts val="1000"/>
              </a:spcBef>
              <a:spcAft>
                <a:spcPts val="1000"/>
              </a:spcAft>
              <a:buClr>
                <a:schemeClr val="lt1"/>
              </a:buClr>
              <a:buSzPts val="2000"/>
              <a:buFont typeface="Inter"/>
              <a:buChar char="●"/>
            </a:pPr>
            <a:r>
              <a:rPr lang="en" sz="2000">
                <a:solidFill>
                  <a:schemeClr val="lt1"/>
                </a:solidFill>
                <a:latin typeface="Inter"/>
                <a:ea typeface="Inter"/>
                <a:cs typeface="Inter"/>
                <a:sym typeface="Inter"/>
              </a:rPr>
              <a:t>Create Agents to execute adaptable workflow</a:t>
            </a:r>
            <a:endParaRPr sz="2000">
              <a:solidFill>
                <a:schemeClr val="lt1"/>
              </a:solidFill>
              <a:latin typeface="Inter"/>
              <a:ea typeface="Inter"/>
              <a:cs typeface="Inter"/>
              <a:sym typeface="Inter"/>
            </a:endParaRPr>
          </a:p>
        </p:txBody>
      </p:sp>
      <p:sp>
        <p:nvSpPr>
          <p:cNvPr id="42" name="Google Shape;42;p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Conversation Patterns</a:t>
            </a:r>
            <a:endParaRPr b="1" sz="2400">
              <a:solidFill>
                <a:schemeClr val="lt1"/>
              </a:solidFill>
              <a:latin typeface="Inter"/>
              <a:ea typeface="Inter"/>
              <a:cs typeface="Inter"/>
              <a:sym typeface="Inter"/>
            </a:endParaRPr>
          </a:p>
        </p:txBody>
      </p:sp>
      <p:sp>
        <p:nvSpPr>
          <p:cNvPr id="43" name="Google Shape;43;p7"/>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Inter"/>
                <a:ea typeface="Inter"/>
                <a:cs typeface="Inter"/>
                <a:sym typeface="Inter"/>
              </a:rPr>
              <a:t>Define how agents </a:t>
            </a:r>
            <a:r>
              <a:rPr lang="en" sz="2000">
                <a:solidFill>
                  <a:srgbClr val="F9C823"/>
                </a:solidFill>
                <a:latin typeface="Inter"/>
                <a:ea typeface="Inter"/>
                <a:cs typeface="Inter"/>
                <a:sym typeface="Inter"/>
              </a:rPr>
              <a:t>interact</a:t>
            </a:r>
            <a:r>
              <a:rPr lang="en" sz="2000">
                <a:solidFill>
                  <a:schemeClr val="lt1"/>
                </a:solidFill>
                <a:latin typeface="Inter"/>
                <a:ea typeface="Inter"/>
                <a:cs typeface="Inter"/>
                <a:sym typeface="Inter"/>
              </a:rPr>
              <a:t> with each other</a:t>
            </a:r>
            <a:endParaRPr sz="2000">
              <a:solidFill>
                <a:schemeClr val="lt1"/>
              </a:solidFill>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8"/>
          <p:cNvSpPr/>
          <p:nvPr/>
        </p:nvSpPr>
        <p:spPr>
          <a:xfrm>
            <a:off x="695650" y="1343450"/>
            <a:ext cx="7713300" cy="2959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9" name="Google Shape;49;p8"/>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 name="Google Shape;50;p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Conversation Patterns</a:t>
            </a:r>
            <a:endParaRPr b="1" sz="2400">
              <a:solidFill>
                <a:schemeClr val="lt1"/>
              </a:solidFill>
              <a:latin typeface="Inter"/>
              <a:ea typeface="Inter"/>
              <a:cs typeface="Inter"/>
              <a:sym typeface="Inter"/>
            </a:endParaRPr>
          </a:p>
        </p:txBody>
      </p:sp>
      <p:sp>
        <p:nvSpPr>
          <p:cNvPr id="51" name="Google Shape;51;p8"/>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Conversation Patterns</a:t>
            </a:r>
            <a:endParaRPr sz="1500">
              <a:solidFill>
                <a:srgbClr val="FFFFFF"/>
              </a:solidFill>
              <a:latin typeface="Inter SemiBold"/>
              <a:ea typeface="Inter SemiBold"/>
              <a:cs typeface="Inter SemiBold"/>
              <a:sym typeface="Inter SemiBold"/>
            </a:endParaRPr>
          </a:p>
        </p:txBody>
      </p:sp>
      <p:cxnSp>
        <p:nvCxnSpPr>
          <p:cNvPr id="52" name="Google Shape;52;p8"/>
          <p:cNvCxnSpPr>
            <a:stCxn id="51" idx="2"/>
          </p:cNvCxnSpPr>
          <p:nvPr/>
        </p:nvCxnSpPr>
        <p:spPr>
          <a:xfrm>
            <a:off x="4640324" y="2201800"/>
            <a:ext cx="0" cy="577500"/>
          </a:xfrm>
          <a:prstGeom prst="straightConnector1">
            <a:avLst/>
          </a:prstGeom>
          <a:noFill/>
          <a:ln cap="flat" cmpd="sng" w="19050">
            <a:solidFill>
              <a:schemeClr val="dk1"/>
            </a:solidFill>
            <a:prstDash val="dash"/>
            <a:round/>
            <a:headEnd len="med" w="med" type="none"/>
            <a:tailEnd len="med" w="med" type="none"/>
          </a:ln>
        </p:spPr>
      </p:cxnSp>
      <p:cxnSp>
        <p:nvCxnSpPr>
          <p:cNvPr id="53" name="Google Shape;53;p8"/>
          <p:cNvCxnSpPr/>
          <p:nvPr/>
        </p:nvCxnSpPr>
        <p:spPr>
          <a:xfrm flipH="1" rot="10800000">
            <a:off x="1713674" y="2785550"/>
            <a:ext cx="5853300" cy="3600"/>
          </a:xfrm>
          <a:prstGeom prst="straightConnector1">
            <a:avLst/>
          </a:prstGeom>
          <a:noFill/>
          <a:ln cap="flat" cmpd="sng" w="19050">
            <a:solidFill>
              <a:schemeClr val="dk1"/>
            </a:solidFill>
            <a:prstDash val="dash"/>
            <a:round/>
            <a:headEnd len="med" w="med" type="none"/>
            <a:tailEnd len="med" w="med" type="none"/>
          </a:ln>
        </p:spPr>
      </p:cxnSp>
      <p:cxnSp>
        <p:nvCxnSpPr>
          <p:cNvPr id="54" name="Google Shape;54;p8"/>
          <p:cNvCxnSpPr/>
          <p:nvPr/>
        </p:nvCxnSpPr>
        <p:spPr>
          <a:xfrm>
            <a:off x="1713674" y="2789154"/>
            <a:ext cx="0" cy="324600"/>
          </a:xfrm>
          <a:prstGeom prst="straightConnector1">
            <a:avLst/>
          </a:prstGeom>
          <a:noFill/>
          <a:ln cap="flat" cmpd="sng" w="19050">
            <a:solidFill>
              <a:schemeClr val="dk1"/>
            </a:solidFill>
            <a:prstDash val="dash"/>
            <a:round/>
            <a:headEnd len="med" w="med" type="none"/>
            <a:tailEnd len="med" w="med" type="none"/>
          </a:ln>
        </p:spPr>
      </p:cxnSp>
      <p:cxnSp>
        <p:nvCxnSpPr>
          <p:cNvPr id="55" name="Google Shape;55;p8"/>
          <p:cNvCxnSpPr/>
          <p:nvPr/>
        </p:nvCxnSpPr>
        <p:spPr>
          <a:xfrm>
            <a:off x="5548672" y="2806207"/>
            <a:ext cx="0" cy="324600"/>
          </a:xfrm>
          <a:prstGeom prst="straightConnector1">
            <a:avLst/>
          </a:prstGeom>
          <a:noFill/>
          <a:ln cap="flat" cmpd="sng" w="19050">
            <a:solidFill>
              <a:schemeClr val="dk1"/>
            </a:solidFill>
            <a:prstDash val="dash"/>
            <a:round/>
            <a:headEnd len="med" w="med" type="none"/>
            <a:tailEnd len="med" w="med" type="none"/>
          </a:ln>
        </p:spPr>
      </p:cxnSp>
      <p:cxnSp>
        <p:nvCxnSpPr>
          <p:cNvPr id="56" name="Google Shape;56;p8"/>
          <p:cNvCxnSpPr/>
          <p:nvPr/>
        </p:nvCxnSpPr>
        <p:spPr>
          <a:xfrm>
            <a:off x="7517892" y="2794600"/>
            <a:ext cx="0" cy="324600"/>
          </a:xfrm>
          <a:prstGeom prst="straightConnector1">
            <a:avLst/>
          </a:prstGeom>
          <a:noFill/>
          <a:ln cap="flat" cmpd="sng" w="19050">
            <a:solidFill>
              <a:schemeClr val="dk1"/>
            </a:solidFill>
            <a:prstDash val="dash"/>
            <a:round/>
            <a:headEnd len="med" w="med" type="none"/>
            <a:tailEnd len="med" w="med" type="none"/>
          </a:ln>
        </p:spPr>
      </p:cxnSp>
      <p:sp>
        <p:nvSpPr>
          <p:cNvPr id="57" name="Google Shape;57;p8"/>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Two Agent Chat</a:t>
            </a:r>
            <a:endParaRPr sz="1100">
              <a:solidFill>
                <a:srgbClr val="FFFFFF"/>
              </a:solidFill>
              <a:latin typeface="Inter Light"/>
              <a:ea typeface="Inter Light"/>
              <a:cs typeface="Inter Light"/>
              <a:sym typeface="Inter Light"/>
            </a:endParaRPr>
          </a:p>
        </p:txBody>
      </p:sp>
      <p:cxnSp>
        <p:nvCxnSpPr>
          <p:cNvPr id="58" name="Google Shape;58;p8"/>
          <p:cNvCxnSpPr/>
          <p:nvPr/>
        </p:nvCxnSpPr>
        <p:spPr>
          <a:xfrm>
            <a:off x="3550105" y="2793395"/>
            <a:ext cx="0" cy="324600"/>
          </a:xfrm>
          <a:prstGeom prst="straightConnector1">
            <a:avLst/>
          </a:prstGeom>
          <a:noFill/>
          <a:ln cap="flat" cmpd="sng" w="19050">
            <a:solidFill>
              <a:schemeClr val="dk1"/>
            </a:solidFill>
            <a:prstDash val="dash"/>
            <a:round/>
            <a:headEnd len="med" w="med" type="none"/>
            <a:tailEnd len="med" w="med" type="none"/>
          </a:ln>
        </p:spPr>
      </p:cxnSp>
      <p:sp>
        <p:nvSpPr>
          <p:cNvPr id="59" name="Google Shape;59;p8"/>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Sequential Chat</a:t>
            </a:r>
            <a:endParaRPr sz="1100">
              <a:solidFill>
                <a:srgbClr val="FFFFFF"/>
              </a:solidFill>
              <a:latin typeface="Inter Light"/>
              <a:ea typeface="Inter Light"/>
              <a:cs typeface="Inter Light"/>
              <a:sym typeface="Inter Light"/>
            </a:endParaRPr>
          </a:p>
        </p:txBody>
      </p:sp>
      <p:sp>
        <p:nvSpPr>
          <p:cNvPr id="60" name="Google Shape;60;p8"/>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Group Chat</a:t>
            </a:r>
            <a:endParaRPr sz="1100">
              <a:solidFill>
                <a:srgbClr val="FFFFFF"/>
              </a:solidFill>
              <a:latin typeface="Inter Light"/>
              <a:ea typeface="Inter Light"/>
              <a:cs typeface="Inter Light"/>
              <a:sym typeface="Inter Light"/>
            </a:endParaRPr>
          </a:p>
        </p:txBody>
      </p:sp>
      <p:sp>
        <p:nvSpPr>
          <p:cNvPr id="61" name="Google Shape;61;p8"/>
          <p:cNvSpPr/>
          <p:nvPr/>
        </p:nvSpPr>
        <p:spPr>
          <a:xfrm>
            <a:off x="6737445" y="3147850"/>
            <a:ext cx="1580400" cy="478500"/>
          </a:xfrm>
          <a:prstGeom prst="roundRect">
            <a:avLst>
              <a:gd fmla="val 16667" name="adj"/>
            </a:avLst>
          </a:prstGeom>
          <a:solidFill>
            <a:srgbClr val="272528"/>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Inter Light"/>
                <a:ea typeface="Inter Light"/>
                <a:cs typeface="Inter Light"/>
                <a:sym typeface="Inter Light"/>
              </a:rPr>
              <a:t>Nested Chat</a:t>
            </a:r>
            <a:endParaRPr sz="1000">
              <a:solidFill>
                <a:srgbClr val="FFFFFF"/>
              </a:solidFill>
              <a:latin typeface="Inter Light"/>
              <a:ea typeface="Inter Light"/>
              <a:cs typeface="Inter Light"/>
              <a:sym typeface="Inter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9"/>
          <p:cNvSpPr/>
          <p:nvPr/>
        </p:nvSpPr>
        <p:spPr>
          <a:xfrm>
            <a:off x="1214550" y="1302400"/>
            <a:ext cx="5742300" cy="2702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67" name="Google Shape;67;p9"/>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8" name="Google Shape;68;p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Two </a:t>
            </a:r>
            <a:r>
              <a:rPr b="1" lang="en" sz="2400">
                <a:solidFill>
                  <a:schemeClr val="lt1"/>
                </a:solidFill>
                <a:latin typeface="Inter"/>
                <a:ea typeface="Inter"/>
                <a:cs typeface="Inter"/>
                <a:sym typeface="Inter"/>
              </a:rPr>
              <a:t>Agent Chat</a:t>
            </a:r>
            <a:endParaRPr b="1" sz="2400">
              <a:solidFill>
                <a:schemeClr val="lt1"/>
              </a:solidFill>
              <a:latin typeface="Inter"/>
              <a:ea typeface="Inter"/>
              <a:cs typeface="Inter"/>
              <a:sym typeface="Inter"/>
            </a:endParaRPr>
          </a:p>
        </p:txBody>
      </p:sp>
      <p:sp>
        <p:nvSpPr>
          <p:cNvPr id="69" name="Google Shape;69;p9"/>
          <p:cNvSpPr/>
          <p:nvPr/>
        </p:nvSpPr>
        <p:spPr>
          <a:xfrm>
            <a:off x="1402785" y="227969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chemeClr val="lt1"/>
              </a:solidFill>
              <a:latin typeface="Inter"/>
              <a:ea typeface="Inter"/>
              <a:cs typeface="Inter"/>
              <a:sym typeface="Inter"/>
            </a:endParaRPr>
          </a:p>
          <a:p>
            <a:pPr indent="0" lvl="0" marL="0" rtl="0" algn="l">
              <a:spcBef>
                <a:spcPts val="0"/>
              </a:spcBef>
              <a:spcAft>
                <a:spcPts val="0"/>
              </a:spcAft>
              <a:buNone/>
            </a:pPr>
            <a:r>
              <a:rPr b="1" lang="en" sz="1200">
                <a:solidFill>
                  <a:schemeClr val="lt1"/>
                </a:solidFill>
                <a:latin typeface="Inter"/>
                <a:ea typeface="Inter"/>
                <a:cs typeface="Inter"/>
                <a:sym typeface="Inter"/>
              </a:rPr>
              <a:t> Initializer</a:t>
            </a:r>
            <a:endParaRPr b="1" sz="1200">
              <a:solidFill>
                <a:schemeClr val="lt1"/>
              </a:solidFill>
              <a:latin typeface="Inter"/>
              <a:ea typeface="Inter"/>
              <a:cs typeface="Inter"/>
              <a:sym typeface="Inter"/>
            </a:endParaRPr>
          </a:p>
          <a:p>
            <a:pPr indent="0" lvl="0" marL="0" rtl="0" algn="l">
              <a:spcBef>
                <a:spcPts val="0"/>
              </a:spcBef>
              <a:spcAft>
                <a:spcPts val="0"/>
              </a:spcAft>
              <a:buNone/>
            </a:pPr>
            <a:r>
              <a:t/>
            </a:r>
            <a:endParaRPr b="1" sz="1200">
              <a:solidFill>
                <a:schemeClr val="lt1"/>
              </a:solidFill>
              <a:latin typeface="Inter"/>
              <a:ea typeface="Inter"/>
              <a:cs typeface="Inter"/>
              <a:sym typeface="Inter"/>
            </a:endParaRPr>
          </a:p>
        </p:txBody>
      </p:sp>
      <p:cxnSp>
        <p:nvCxnSpPr>
          <p:cNvPr id="70" name="Google Shape;70;p9"/>
          <p:cNvCxnSpPr>
            <a:stCxn id="69" idx="3"/>
          </p:cNvCxnSpPr>
          <p:nvPr/>
        </p:nvCxnSpPr>
        <p:spPr>
          <a:xfrm>
            <a:off x="2454885" y="2665797"/>
            <a:ext cx="1359000" cy="0"/>
          </a:xfrm>
          <a:prstGeom prst="straightConnector1">
            <a:avLst/>
          </a:prstGeom>
          <a:noFill/>
          <a:ln cap="flat" cmpd="sng" w="19050">
            <a:solidFill>
              <a:srgbClr val="DAE0E6"/>
            </a:solidFill>
            <a:prstDash val="solid"/>
            <a:round/>
            <a:headEnd len="med" w="med" type="none"/>
            <a:tailEnd len="med" w="med" type="stealth"/>
          </a:ln>
        </p:spPr>
      </p:cxnSp>
      <p:sp>
        <p:nvSpPr>
          <p:cNvPr id="71" name="Google Shape;71;p9"/>
          <p:cNvSpPr/>
          <p:nvPr/>
        </p:nvSpPr>
        <p:spPr>
          <a:xfrm>
            <a:off x="3427847" y="155494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Agent B</a:t>
            </a:r>
            <a:endParaRPr b="1" sz="1100">
              <a:solidFill>
                <a:srgbClr val="85D992"/>
              </a:solidFill>
              <a:latin typeface="Inter"/>
              <a:ea typeface="Inter"/>
              <a:cs typeface="Inter"/>
              <a:sym typeface="Inter"/>
            </a:endParaRPr>
          </a:p>
          <a:p>
            <a:pPr indent="0" lvl="0" marL="0" rtl="0" algn="ctr">
              <a:spcBef>
                <a:spcPts val="0"/>
              </a:spcBef>
              <a:spcAft>
                <a:spcPts val="0"/>
              </a:spcAft>
              <a:buNone/>
            </a:pPr>
            <a:r>
              <a:rPr b="1" lang="en" sz="1100">
                <a:solidFill>
                  <a:srgbClr val="85D992"/>
                </a:solidFill>
                <a:latin typeface="Inter"/>
                <a:ea typeface="Inter"/>
                <a:cs typeface="Inter"/>
                <a:sym typeface="Inter"/>
              </a:rPr>
              <a:t>(Recipient)</a:t>
            </a:r>
            <a:endParaRPr b="1" sz="1100">
              <a:solidFill>
                <a:srgbClr val="85D992"/>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sp>
        <p:nvSpPr>
          <p:cNvPr id="72" name="Google Shape;72;p9"/>
          <p:cNvSpPr/>
          <p:nvPr/>
        </p:nvSpPr>
        <p:spPr>
          <a:xfrm>
            <a:off x="3427847" y="298774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Agent A</a:t>
            </a:r>
            <a:endParaRPr b="1" sz="1100">
              <a:solidFill>
                <a:srgbClr val="F9C823"/>
              </a:solidFill>
              <a:latin typeface="Inter"/>
              <a:ea typeface="Inter"/>
              <a:cs typeface="Inter"/>
              <a:sym typeface="Inter"/>
            </a:endParaRPr>
          </a:p>
          <a:p>
            <a:pPr indent="0" lvl="0" marL="0" rtl="0" algn="ctr">
              <a:spcBef>
                <a:spcPts val="0"/>
              </a:spcBef>
              <a:spcAft>
                <a:spcPts val="0"/>
              </a:spcAft>
              <a:buNone/>
            </a:pPr>
            <a:r>
              <a:rPr b="1" lang="en" sz="1100">
                <a:solidFill>
                  <a:srgbClr val="F9C823"/>
                </a:solidFill>
                <a:latin typeface="Inter"/>
                <a:ea typeface="Inter"/>
                <a:cs typeface="Inter"/>
                <a:sym typeface="Inter"/>
              </a:rPr>
              <a:t>(Sender)</a:t>
            </a:r>
            <a:endParaRPr b="1" sz="1100">
              <a:solidFill>
                <a:srgbClr val="F9C823"/>
              </a:solidFill>
              <a:latin typeface="Inter"/>
              <a:ea typeface="Inter"/>
              <a:cs typeface="Inter"/>
              <a:sym typeface="Inter"/>
            </a:endParaRPr>
          </a:p>
          <a:p>
            <a:pPr indent="0" lvl="0" marL="0" rtl="0" algn="ctr">
              <a:spcBef>
                <a:spcPts val="0"/>
              </a:spcBef>
              <a:spcAft>
                <a:spcPts val="0"/>
              </a:spcAft>
              <a:buNone/>
            </a:pPr>
            <a:r>
              <a:t/>
            </a:r>
            <a:endParaRPr b="1" sz="1100">
              <a:solidFill>
                <a:srgbClr val="FFFFFF"/>
              </a:solidFill>
              <a:latin typeface="Inter"/>
              <a:ea typeface="Inter"/>
              <a:cs typeface="Inter"/>
              <a:sym typeface="Inter"/>
            </a:endParaRPr>
          </a:p>
        </p:txBody>
      </p:sp>
      <p:cxnSp>
        <p:nvCxnSpPr>
          <p:cNvPr id="73" name="Google Shape;73;p9"/>
          <p:cNvCxnSpPr>
            <a:stCxn id="71" idx="2"/>
            <a:endCxn id="72" idx="0"/>
          </p:cNvCxnSpPr>
          <p:nvPr/>
        </p:nvCxnSpPr>
        <p:spPr>
          <a:xfrm>
            <a:off x="3953897" y="2327148"/>
            <a:ext cx="0" cy="660600"/>
          </a:xfrm>
          <a:prstGeom prst="straightConnector1">
            <a:avLst/>
          </a:prstGeom>
          <a:noFill/>
          <a:ln cap="flat" cmpd="sng" w="19050">
            <a:solidFill>
              <a:srgbClr val="DAE0E6"/>
            </a:solidFill>
            <a:prstDash val="solid"/>
            <a:round/>
            <a:headEnd len="med" w="med" type="stealth"/>
            <a:tailEnd len="med" w="med" type="stealth"/>
          </a:ln>
        </p:spPr>
      </p:cxnSp>
      <p:cxnSp>
        <p:nvCxnSpPr>
          <p:cNvPr id="74" name="Google Shape;74;p9"/>
          <p:cNvCxnSpPr>
            <a:endCxn id="75" idx="1"/>
          </p:cNvCxnSpPr>
          <p:nvPr/>
        </p:nvCxnSpPr>
        <p:spPr>
          <a:xfrm>
            <a:off x="4639802" y="2665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75" name="Google Shape;75;p9"/>
          <p:cNvSpPr/>
          <p:nvPr/>
        </p:nvSpPr>
        <p:spPr>
          <a:xfrm>
            <a:off x="5381402" y="2279697"/>
            <a:ext cx="14418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1"/>
              </a:solidFill>
              <a:latin typeface="Inter"/>
              <a:ea typeface="Inter"/>
              <a:cs typeface="Inter"/>
              <a:sym typeface="Inter"/>
            </a:endParaRPr>
          </a:p>
          <a:p>
            <a:pPr indent="0" lvl="0" marL="0" rtl="0" algn="ctr">
              <a:spcBef>
                <a:spcPts val="0"/>
              </a:spcBef>
              <a:spcAft>
                <a:spcPts val="0"/>
              </a:spcAft>
              <a:buNone/>
            </a:pPr>
            <a:r>
              <a:rPr b="1" lang="en" sz="1300">
                <a:solidFill>
                  <a:schemeClr val="lt1"/>
                </a:solidFill>
                <a:latin typeface="Inter"/>
                <a:ea typeface="Inter"/>
                <a:cs typeface="Inter"/>
                <a:sym typeface="Inter"/>
              </a:rPr>
              <a:t> Summarizer</a:t>
            </a:r>
            <a:endParaRPr b="1" sz="1300">
              <a:solidFill>
                <a:schemeClr val="lt1"/>
              </a:solidFill>
              <a:latin typeface="Inter"/>
              <a:ea typeface="Inter"/>
              <a:cs typeface="Inter"/>
              <a:sym typeface="Inter"/>
            </a:endParaRPr>
          </a:p>
          <a:p>
            <a:pPr indent="0" lvl="0" marL="0" rtl="0" algn="ctr">
              <a:spcBef>
                <a:spcPts val="0"/>
              </a:spcBef>
              <a:spcAft>
                <a:spcPts val="0"/>
              </a:spcAft>
              <a:buNone/>
            </a:pPr>
            <a:r>
              <a:t/>
            </a:r>
            <a:endParaRPr b="1" sz="1300">
              <a:solidFill>
                <a:schemeClr val="lt1"/>
              </a:solidFill>
              <a:latin typeface="Inter"/>
              <a:ea typeface="Inter"/>
              <a:cs typeface="Inter"/>
              <a:sym typeface="Inter"/>
            </a:endParaRPr>
          </a:p>
        </p:txBody>
      </p:sp>
      <p:cxnSp>
        <p:nvCxnSpPr>
          <p:cNvPr id="76" name="Google Shape;76;p9"/>
          <p:cNvCxnSpPr/>
          <p:nvPr/>
        </p:nvCxnSpPr>
        <p:spPr>
          <a:xfrm>
            <a:off x="6839423" y="2665723"/>
            <a:ext cx="540300" cy="0"/>
          </a:xfrm>
          <a:prstGeom prst="straightConnector1">
            <a:avLst/>
          </a:prstGeom>
          <a:noFill/>
          <a:ln cap="flat" cmpd="sng" w="19050">
            <a:solidFill>
              <a:srgbClr val="DAE0E6"/>
            </a:solidFill>
            <a:prstDash val="solid"/>
            <a:round/>
            <a:headEnd len="med" w="med" type="none"/>
            <a:tailEnd len="med" w="med" type="stealth"/>
          </a:ln>
        </p:spPr>
      </p:cxnSp>
      <p:sp>
        <p:nvSpPr>
          <p:cNvPr id="77" name="Google Shape;77;p9"/>
          <p:cNvSpPr/>
          <p:nvPr/>
        </p:nvSpPr>
        <p:spPr>
          <a:xfrm>
            <a:off x="7198636" y="22796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lt1"/>
              </a:solidFill>
              <a:latin typeface="Inter"/>
              <a:ea typeface="Inter"/>
              <a:cs typeface="Inter"/>
              <a:sym typeface="Inter"/>
            </a:endParaRPr>
          </a:p>
          <a:p>
            <a:pPr indent="0" lvl="0" marL="0" rtl="0" algn="ctr">
              <a:spcBef>
                <a:spcPts val="0"/>
              </a:spcBef>
              <a:spcAft>
                <a:spcPts val="0"/>
              </a:spcAft>
              <a:buNone/>
            </a:pPr>
            <a:r>
              <a:rPr lang="en" sz="1300">
                <a:solidFill>
                  <a:schemeClr val="lt1"/>
                </a:solidFill>
                <a:latin typeface="Inter"/>
                <a:ea typeface="Inter"/>
                <a:cs typeface="Inter"/>
                <a:sym typeface="Inter"/>
              </a:rPr>
              <a:t> Chat Result</a:t>
            </a:r>
            <a:endParaRPr sz="1300">
              <a:solidFill>
                <a:schemeClr val="lt1"/>
              </a:solidFill>
              <a:latin typeface="Inter"/>
              <a:ea typeface="Inter"/>
              <a:cs typeface="Inter"/>
              <a:sym typeface="Inter"/>
            </a:endParaRPr>
          </a:p>
          <a:p>
            <a:pPr indent="0" lvl="0" marL="0" rtl="0" algn="ctr">
              <a:spcBef>
                <a:spcPts val="0"/>
              </a:spcBef>
              <a:spcAft>
                <a:spcPts val="0"/>
              </a:spcAft>
              <a:buNone/>
            </a:pPr>
            <a:r>
              <a:t/>
            </a:r>
            <a:endParaRPr sz="1300">
              <a:solidFill>
                <a:schemeClr val="lt1"/>
              </a:solidFill>
              <a:latin typeface="Inter"/>
              <a:ea typeface="Inter"/>
              <a:cs typeface="Inter"/>
              <a:sym typeface="Inter"/>
            </a:endParaRPr>
          </a:p>
        </p:txBody>
      </p:sp>
      <p:sp>
        <p:nvSpPr>
          <p:cNvPr id="78" name="Google Shape;78;p9"/>
          <p:cNvSpPr/>
          <p:nvPr/>
        </p:nvSpPr>
        <p:spPr>
          <a:xfrm>
            <a:off x="3795232" y="2429042"/>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Max Turn</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79" name="Google Shape;79;p9"/>
          <p:cNvSpPr/>
          <p:nvPr/>
        </p:nvSpPr>
        <p:spPr>
          <a:xfrm>
            <a:off x="2454818" y="22235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Initial Message</a:t>
            </a:r>
            <a:endParaRPr sz="900">
              <a:solidFill>
                <a:schemeClr val="lt1"/>
              </a:solidFill>
              <a:latin typeface="Inter"/>
              <a:ea typeface="Inter"/>
              <a:cs typeface="Inter"/>
              <a:sym typeface="Inter"/>
            </a:endParaRPr>
          </a:p>
        </p:txBody>
      </p:sp>
      <p:sp>
        <p:nvSpPr>
          <p:cNvPr id="80" name="Google Shape;80;p9"/>
          <p:cNvSpPr/>
          <p:nvPr/>
        </p:nvSpPr>
        <p:spPr>
          <a:xfrm>
            <a:off x="4351294" y="22235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History</a:t>
            </a:r>
            <a:endParaRPr sz="900">
              <a:solidFill>
                <a:schemeClr val="lt1"/>
              </a:solidFill>
              <a:latin typeface="Inter"/>
              <a:ea typeface="Inter"/>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0"/>
          <p:cNvSpPr/>
          <p:nvPr/>
        </p:nvSpPr>
        <p:spPr>
          <a:xfrm>
            <a:off x="1228775" y="1173400"/>
            <a:ext cx="7237200" cy="27021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86" name="Google Shape;86;p10"/>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7" name="Google Shape;87;p1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Two Agent Chat</a:t>
            </a:r>
            <a:endParaRPr b="1" sz="2400">
              <a:solidFill>
                <a:schemeClr val="lt1"/>
              </a:solidFill>
              <a:latin typeface="Inter"/>
              <a:ea typeface="Inter"/>
              <a:cs typeface="Inter"/>
              <a:sym typeface="Inter"/>
            </a:endParaRPr>
          </a:p>
        </p:txBody>
      </p:sp>
      <p:sp>
        <p:nvSpPr>
          <p:cNvPr id="88" name="Google Shape;88;p10"/>
          <p:cNvSpPr/>
          <p:nvPr/>
        </p:nvSpPr>
        <p:spPr>
          <a:xfrm>
            <a:off x="1402785" y="227969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500">
              <a:solidFill>
                <a:schemeClr val="dk1"/>
              </a:solidFill>
              <a:latin typeface="Inter"/>
              <a:ea typeface="Inter"/>
              <a:cs typeface="Inter"/>
              <a:sym typeface="Inter"/>
            </a:endParaRPr>
          </a:p>
          <a:p>
            <a:pPr indent="0" lvl="0" marL="0" rtl="0" algn="l">
              <a:spcBef>
                <a:spcPts val="0"/>
              </a:spcBef>
              <a:spcAft>
                <a:spcPts val="0"/>
              </a:spcAft>
              <a:buNone/>
            </a:pPr>
            <a:r>
              <a:rPr b="1" lang="en" sz="1200">
                <a:solidFill>
                  <a:schemeClr val="dk1"/>
                </a:solidFill>
                <a:latin typeface="Inter"/>
                <a:ea typeface="Inter"/>
                <a:cs typeface="Inter"/>
                <a:sym typeface="Inter"/>
              </a:rPr>
              <a:t> Initializer</a:t>
            </a:r>
            <a:endParaRPr b="1" sz="1200">
              <a:solidFill>
                <a:schemeClr val="dk1"/>
              </a:solidFill>
              <a:latin typeface="Inter"/>
              <a:ea typeface="Inter"/>
              <a:cs typeface="Inter"/>
              <a:sym typeface="Inter"/>
            </a:endParaRPr>
          </a:p>
          <a:p>
            <a:pPr indent="0" lvl="0" marL="0" rtl="0" algn="l">
              <a:spcBef>
                <a:spcPts val="0"/>
              </a:spcBef>
              <a:spcAft>
                <a:spcPts val="0"/>
              </a:spcAft>
              <a:buNone/>
            </a:pPr>
            <a:r>
              <a:t/>
            </a:r>
            <a:endParaRPr b="1" sz="1200">
              <a:solidFill>
                <a:schemeClr val="dk1"/>
              </a:solidFill>
              <a:latin typeface="Inter"/>
              <a:ea typeface="Inter"/>
              <a:cs typeface="Inter"/>
              <a:sym typeface="Inter"/>
            </a:endParaRPr>
          </a:p>
        </p:txBody>
      </p:sp>
      <p:cxnSp>
        <p:nvCxnSpPr>
          <p:cNvPr id="89" name="Google Shape;89;p10"/>
          <p:cNvCxnSpPr>
            <a:stCxn id="88" idx="3"/>
          </p:cNvCxnSpPr>
          <p:nvPr/>
        </p:nvCxnSpPr>
        <p:spPr>
          <a:xfrm>
            <a:off x="2454885" y="2665797"/>
            <a:ext cx="1359000" cy="0"/>
          </a:xfrm>
          <a:prstGeom prst="straightConnector1">
            <a:avLst/>
          </a:prstGeom>
          <a:noFill/>
          <a:ln cap="flat" cmpd="sng" w="19050">
            <a:solidFill>
              <a:schemeClr val="dk1"/>
            </a:solidFill>
            <a:prstDash val="solid"/>
            <a:round/>
            <a:headEnd len="med" w="med" type="none"/>
            <a:tailEnd len="med" w="med" type="stealth"/>
          </a:ln>
        </p:spPr>
      </p:cxnSp>
      <p:sp>
        <p:nvSpPr>
          <p:cNvPr id="90" name="Google Shape;90;p10"/>
          <p:cNvSpPr/>
          <p:nvPr/>
        </p:nvSpPr>
        <p:spPr>
          <a:xfrm>
            <a:off x="3427847" y="1554948"/>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chemeClr val="dk1"/>
              </a:solidFill>
              <a:latin typeface="Inter"/>
              <a:ea typeface="Inter"/>
              <a:cs typeface="Inter"/>
              <a:sym typeface="Inter"/>
            </a:endParaRPr>
          </a:p>
          <a:p>
            <a:pPr indent="0" lvl="0" marL="0" rtl="0" algn="ctr">
              <a:spcBef>
                <a:spcPts val="0"/>
              </a:spcBef>
              <a:spcAft>
                <a:spcPts val="0"/>
              </a:spcAft>
              <a:buNone/>
            </a:pPr>
            <a:r>
              <a:rPr b="1" lang="en" sz="1100">
                <a:solidFill>
                  <a:schemeClr val="dk1"/>
                </a:solidFill>
                <a:latin typeface="Inter"/>
                <a:ea typeface="Inter"/>
                <a:cs typeface="Inter"/>
                <a:sym typeface="Inter"/>
              </a:rPr>
              <a:t>Agent B</a:t>
            </a:r>
            <a:endParaRPr b="1" sz="1100">
              <a:solidFill>
                <a:schemeClr val="dk1"/>
              </a:solidFill>
              <a:latin typeface="Inter"/>
              <a:ea typeface="Inter"/>
              <a:cs typeface="Inter"/>
              <a:sym typeface="Inter"/>
            </a:endParaRPr>
          </a:p>
          <a:p>
            <a:pPr indent="0" lvl="0" marL="0" rtl="0" algn="ctr">
              <a:spcBef>
                <a:spcPts val="0"/>
              </a:spcBef>
              <a:spcAft>
                <a:spcPts val="0"/>
              </a:spcAft>
              <a:buNone/>
            </a:pPr>
            <a:r>
              <a:rPr b="1" lang="en" sz="1100">
                <a:solidFill>
                  <a:schemeClr val="dk1"/>
                </a:solidFill>
                <a:latin typeface="Inter"/>
                <a:ea typeface="Inter"/>
                <a:cs typeface="Inter"/>
                <a:sym typeface="Inter"/>
              </a:rPr>
              <a:t>(Recipient)</a:t>
            </a:r>
            <a:endParaRPr b="1" sz="1100">
              <a:solidFill>
                <a:schemeClr val="dk1"/>
              </a:solidFill>
              <a:latin typeface="Inter"/>
              <a:ea typeface="Inter"/>
              <a:cs typeface="Inter"/>
              <a:sym typeface="Inter"/>
            </a:endParaRPr>
          </a:p>
          <a:p>
            <a:pPr indent="0" lvl="0" marL="0" rtl="0" algn="ctr">
              <a:spcBef>
                <a:spcPts val="0"/>
              </a:spcBef>
              <a:spcAft>
                <a:spcPts val="0"/>
              </a:spcAft>
              <a:buNone/>
            </a:pPr>
            <a:r>
              <a:t/>
            </a:r>
            <a:endParaRPr b="1" sz="1100">
              <a:solidFill>
                <a:schemeClr val="dk1"/>
              </a:solidFill>
              <a:latin typeface="Inter"/>
              <a:ea typeface="Inter"/>
              <a:cs typeface="Inter"/>
              <a:sym typeface="Inter"/>
            </a:endParaRPr>
          </a:p>
        </p:txBody>
      </p:sp>
      <p:sp>
        <p:nvSpPr>
          <p:cNvPr id="91" name="Google Shape;91;p10"/>
          <p:cNvSpPr/>
          <p:nvPr/>
        </p:nvSpPr>
        <p:spPr>
          <a:xfrm>
            <a:off x="3427847" y="2987747"/>
            <a:ext cx="10521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chemeClr val="dk1"/>
              </a:solidFill>
              <a:latin typeface="Inter"/>
              <a:ea typeface="Inter"/>
              <a:cs typeface="Inter"/>
              <a:sym typeface="Inter"/>
            </a:endParaRPr>
          </a:p>
          <a:p>
            <a:pPr indent="0" lvl="0" marL="0" rtl="0" algn="ctr">
              <a:spcBef>
                <a:spcPts val="0"/>
              </a:spcBef>
              <a:spcAft>
                <a:spcPts val="0"/>
              </a:spcAft>
              <a:buNone/>
            </a:pPr>
            <a:r>
              <a:rPr b="1" lang="en" sz="1100">
                <a:solidFill>
                  <a:schemeClr val="dk1"/>
                </a:solidFill>
                <a:latin typeface="Inter"/>
                <a:ea typeface="Inter"/>
                <a:cs typeface="Inter"/>
                <a:sym typeface="Inter"/>
              </a:rPr>
              <a:t>Agent A</a:t>
            </a:r>
            <a:endParaRPr b="1" sz="1100">
              <a:solidFill>
                <a:schemeClr val="dk1"/>
              </a:solidFill>
              <a:latin typeface="Inter"/>
              <a:ea typeface="Inter"/>
              <a:cs typeface="Inter"/>
              <a:sym typeface="Inter"/>
            </a:endParaRPr>
          </a:p>
          <a:p>
            <a:pPr indent="0" lvl="0" marL="0" rtl="0" algn="ctr">
              <a:spcBef>
                <a:spcPts val="0"/>
              </a:spcBef>
              <a:spcAft>
                <a:spcPts val="0"/>
              </a:spcAft>
              <a:buNone/>
            </a:pPr>
            <a:r>
              <a:rPr b="1" lang="en" sz="1100">
                <a:solidFill>
                  <a:schemeClr val="dk1"/>
                </a:solidFill>
                <a:latin typeface="Inter"/>
                <a:ea typeface="Inter"/>
                <a:cs typeface="Inter"/>
                <a:sym typeface="Inter"/>
              </a:rPr>
              <a:t>(Sender)</a:t>
            </a:r>
            <a:endParaRPr b="1" sz="1100">
              <a:solidFill>
                <a:schemeClr val="dk1"/>
              </a:solidFill>
              <a:latin typeface="Inter"/>
              <a:ea typeface="Inter"/>
              <a:cs typeface="Inter"/>
              <a:sym typeface="Inter"/>
            </a:endParaRPr>
          </a:p>
          <a:p>
            <a:pPr indent="0" lvl="0" marL="0" rtl="0" algn="ctr">
              <a:spcBef>
                <a:spcPts val="0"/>
              </a:spcBef>
              <a:spcAft>
                <a:spcPts val="0"/>
              </a:spcAft>
              <a:buNone/>
            </a:pPr>
            <a:r>
              <a:t/>
            </a:r>
            <a:endParaRPr b="1" sz="1100">
              <a:solidFill>
                <a:schemeClr val="dk1"/>
              </a:solidFill>
              <a:latin typeface="Inter"/>
              <a:ea typeface="Inter"/>
              <a:cs typeface="Inter"/>
              <a:sym typeface="Inter"/>
            </a:endParaRPr>
          </a:p>
        </p:txBody>
      </p:sp>
      <p:cxnSp>
        <p:nvCxnSpPr>
          <p:cNvPr id="92" name="Google Shape;92;p10"/>
          <p:cNvCxnSpPr>
            <a:stCxn id="90" idx="2"/>
            <a:endCxn id="91" idx="0"/>
          </p:cNvCxnSpPr>
          <p:nvPr/>
        </p:nvCxnSpPr>
        <p:spPr>
          <a:xfrm>
            <a:off x="3953897" y="2327148"/>
            <a:ext cx="0" cy="660600"/>
          </a:xfrm>
          <a:prstGeom prst="straightConnector1">
            <a:avLst/>
          </a:prstGeom>
          <a:noFill/>
          <a:ln cap="flat" cmpd="sng" w="19050">
            <a:solidFill>
              <a:schemeClr val="dk1"/>
            </a:solidFill>
            <a:prstDash val="solid"/>
            <a:round/>
            <a:headEnd len="med" w="med" type="stealth"/>
            <a:tailEnd len="med" w="med" type="stealth"/>
          </a:ln>
        </p:spPr>
      </p:cxnSp>
      <p:cxnSp>
        <p:nvCxnSpPr>
          <p:cNvPr id="93" name="Google Shape;93;p10"/>
          <p:cNvCxnSpPr>
            <a:endCxn id="94" idx="1"/>
          </p:cNvCxnSpPr>
          <p:nvPr/>
        </p:nvCxnSpPr>
        <p:spPr>
          <a:xfrm>
            <a:off x="4639802" y="2665797"/>
            <a:ext cx="741600" cy="0"/>
          </a:xfrm>
          <a:prstGeom prst="straightConnector1">
            <a:avLst/>
          </a:prstGeom>
          <a:noFill/>
          <a:ln cap="flat" cmpd="sng" w="19050">
            <a:solidFill>
              <a:schemeClr val="dk1"/>
            </a:solidFill>
            <a:prstDash val="solid"/>
            <a:round/>
            <a:headEnd len="med" w="med" type="none"/>
            <a:tailEnd len="med" w="med" type="stealth"/>
          </a:ln>
        </p:spPr>
      </p:cxnSp>
      <p:sp>
        <p:nvSpPr>
          <p:cNvPr id="94" name="Google Shape;94;p10"/>
          <p:cNvSpPr/>
          <p:nvPr/>
        </p:nvSpPr>
        <p:spPr>
          <a:xfrm>
            <a:off x="5381402" y="2279697"/>
            <a:ext cx="1441800" cy="7722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dk1"/>
              </a:solidFill>
              <a:latin typeface="Inter"/>
              <a:ea typeface="Inter"/>
              <a:cs typeface="Inter"/>
              <a:sym typeface="Inter"/>
            </a:endParaRPr>
          </a:p>
          <a:p>
            <a:pPr indent="0" lvl="0" marL="0" rtl="0" algn="ctr">
              <a:spcBef>
                <a:spcPts val="0"/>
              </a:spcBef>
              <a:spcAft>
                <a:spcPts val="0"/>
              </a:spcAft>
              <a:buNone/>
            </a:pPr>
            <a:r>
              <a:rPr b="1" lang="en" sz="1300">
                <a:solidFill>
                  <a:schemeClr val="dk1"/>
                </a:solidFill>
                <a:latin typeface="Inter"/>
                <a:ea typeface="Inter"/>
                <a:cs typeface="Inter"/>
                <a:sym typeface="Inter"/>
              </a:rPr>
              <a:t> Summarizer</a:t>
            </a:r>
            <a:endParaRPr b="1" sz="1300">
              <a:solidFill>
                <a:schemeClr val="dk1"/>
              </a:solidFill>
              <a:latin typeface="Inter"/>
              <a:ea typeface="Inter"/>
              <a:cs typeface="Inter"/>
              <a:sym typeface="Inter"/>
            </a:endParaRPr>
          </a:p>
          <a:p>
            <a:pPr indent="0" lvl="0" marL="0" rtl="0" algn="ctr">
              <a:spcBef>
                <a:spcPts val="0"/>
              </a:spcBef>
              <a:spcAft>
                <a:spcPts val="0"/>
              </a:spcAft>
              <a:buNone/>
            </a:pPr>
            <a:r>
              <a:t/>
            </a:r>
            <a:endParaRPr b="1" sz="1300">
              <a:solidFill>
                <a:schemeClr val="dk1"/>
              </a:solidFill>
              <a:latin typeface="Inter"/>
              <a:ea typeface="Inter"/>
              <a:cs typeface="Inter"/>
              <a:sym typeface="Inter"/>
            </a:endParaRPr>
          </a:p>
        </p:txBody>
      </p:sp>
      <p:cxnSp>
        <p:nvCxnSpPr>
          <p:cNvPr id="95" name="Google Shape;95;p10"/>
          <p:cNvCxnSpPr/>
          <p:nvPr/>
        </p:nvCxnSpPr>
        <p:spPr>
          <a:xfrm>
            <a:off x="6839423" y="2665723"/>
            <a:ext cx="540300" cy="0"/>
          </a:xfrm>
          <a:prstGeom prst="straightConnector1">
            <a:avLst/>
          </a:prstGeom>
          <a:noFill/>
          <a:ln cap="flat" cmpd="sng" w="19050">
            <a:solidFill>
              <a:schemeClr val="dk1"/>
            </a:solidFill>
            <a:prstDash val="solid"/>
            <a:round/>
            <a:headEnd len="med" w="med" type="none"/>
            <a:tailEnd len="med" w="med" type="stealth"/>
          </a:ln>
        </p:spPr>
      </p:cxnSp>
      <p:sp>
        <p:nvSpPr>
          <p:cNvPr id="96" name="Google Shape;96;p10"/>
          <p:cNvSpPr/>
          <p:nvPr/>
        </p:nvSpPr>
        <p:spPr>
          <a:xfrm>
            <a:off x="7198636" y="22796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chemeClr val="dk1"/>
              </a:solidFill>
              <a:latin typeface="Inter"/>
              <a:ea typeface="Inter"/>
              <a:cs typeface="Inter"/>
              <a:sym typeface="Inter"/>
            </a:endParaRPr>
          </a:p>
          <a:p>
            <a:pPr indent="0" lvl="0" marL="0" rtl="0" algn="ctr">
              <a:spcBef>
                <a:spcPts val="0"/>
              </a:spcBef>
              <a:spcAft>
                <a:spcPts val="0"/>
              </a:spcAft>
              <a:buNone/>
            </a:pPr>
            <a:r>
              <a:rPr lang="en" sz="1300">
                <a:solidFill>
                  <a:schemeClr val="dk1"/>
                </a:solidFill>
                <a:latin typeface="Inter"/>
                <a:ea typeface="Inter"/>
                <a:cs typeface="Inter"/>
                <a:sym typeface="Inter"/>
              </a:rPr>
              <a:t> Chat Result</a:t>
            </a:r>
            <a:endParaRPr sz="1300">
              <a:solidFill>
                <a:schemeClr val="dk1"/>
              </a:solidFill>
              <a:latin typeface="Inter"/>
              <a:ea typeface="Inter"/>
              <a:cs typeface="Inter"/>
              <a:sym typeface="Inter"/>
            </a:endParaRPr>
          </a:p>
          <a:p>
            <a:pPr indent="0" lvl="0" marL="0" rtl="0" algn="ctr">
              <a:spcBef>
                <a:spcPts val="0"/>
              </a:spcBef>
              <a:spcAft>
                <a:spcPts val="0"/>
              </a:spcAft>
              <a:buNone/>
            </a:pPr>
            <a:r>
              <a:t/>
            </a:r>
            <a:endParaRPr sz="1300">
              <a:solidFill>
                <a:schemeClr val="dk1"/>
              </a:solidFill>
              <a:latin typeface="Inter"/>
              <a:ea typeface="Inter"/>
              <a:cs typeface="Inter"/>
              <a:sym typeface="Inter"/>
            </a:endParaRPr>
          </a:p>
        </p:txBody>
      </p:sp>
      <p:sp>
        <p:nvSpPr>
          <p:cNvPr id="97" name="Google Shape;97;p10"/>
          <p:cNvSpPr/>
          <p:nvPr/>
        </p:nvSpPr>
        <p:spPr>
          <a:xfrm>
            <a:off x="3795232" y="2429042"/>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dk1"/>
              </a:solidFill>
              <a:latin typeface="Inter"/>
              <a:ea typeface="Inter"/>
              <a:cs typeface="Inter"/>
              <a:sym typeface="Inter"/>
            </a:endParaRPr>
          </a:p>
          <a:p>
            <a:pPr indent="0" lvl="0" marL="0" rtl="0" algn="ctr">
              <a:spcBef>
                <a:spcPts val="0"/>
              </a:spcBef>
              <a:spcAft>
                <a:spcPts val="0"/>
              </a:spcAft>
              <a:buNone/>
            </a:pPr>
            <a:r>
              <a:rPr lang="en" sz="900">
                <a:solidFill>
                  <a:schemeClr val="dk1"/>
                </a:solidFill>
                <a:latin typeface="Inter"/>
                <a:ea typeface="Inter"/>
                <a:cs typeface="Inter"/>
                <a:sym typeface="Inter"/>
              </a:rPr>
              <a:t>Max Turn</a:t>
            </a:r>
            <a:endParaRPr sz="900">
              <a:solidFill>
                <a:schemeClr val="dk1"/>
              </a:solidFill>
              <a:latin typeface="Inter"/>
              <a:ea typeface="Inter"/>
              <a:cs typeface="Inter"/>
              <a:sym typeface="Inter"/>
            </a:endParaRPr>
          </a:p>
          <a:p>
            <a:pPr indent="0" lvl="0" marL="0" rtl="0" algn="ctr">
              <a:spcBef>
                <a:spcPts val="0"/>
              </a:spcBef>
              <a:spcAft>
                <a:spcPts val="0"/>
              </a:spcAft>
              <a:buNone/>
            </a:pPr>
            <a:r>
              <a:t/>
            </a:r>
            <a:endParaRPr sz="900">
              <a:solidFill>
                <a:schemeClr val="dk1"/>
              </a:solidFill>
              <a:latin typeface="Inter"/>
              <a:ea typeface="Inter"/>
              <a:cs typeface="Inter"/>
              <a:sym typeface="Inter"/>
            </a:endParaRPr>
          </a:p>
        </p:txBody>
      </p:sp>
      <p:sp>
        <p:nvSpPr>
          <p:cNvPr id="98" name="Google Shape;98;p10"/>
          <p:cNvSpPr/>
          <p:nvPr/>
        </p:nvSpPr>
        <p:spPr>
          <a:xfrm>
            <a:off x="2454818" y="22235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dk1"/>
              </a:solidFill>
              <a:latin typeface="Inter"/>
              <a:ea typeface="Inter"/>
              <a:cs typeface="Inter"/>
              <a:sym typeface="Inter"/>
            </a:endParaRPr>
          </a:p>
          <a:p>
            <a:pPr indent="0" lvl="0" marL="0" rtl="0" algn="ctr">
              <a:spcBef>
                <a:spcPts val="0"/>
              </a:spcBef>
              <a:spcAft>
                <a:spcPts val="0"/>
              </a:spcAft>
              <a:buNone/>
            </a:pPr>
            <a:r>
              <a:rPr lang="en" sz="900">
                <a:solidFill>
                  <a:schemeClr val="dk1"/>
                </a:solidFill>
                <a:latin typeface="Inter"/>
                <a:ea typeface="Inter"/>
                <a:cs typeface="Inter"/>
                <a:sym typeface="Inter"/>
              </a:rPr>
              <a:t>Initial Message</a:t>
            </a:r>
            <a:endParaRPr sz="900">
              <a:solidFill>
                <a:schemeClr val="dk1"/>
              </a:solidFill>
              <a:latin typeface="Inter"/>
              <a:ea typeface="Inter"/>
              <a:cs typeface="Inter"/>
              <a:sym typeface="Inter"/>
            </a:endParaRPr>
          </a:p>
        </p:txBody>
      </p:sp>
      <p:sp>
        <p:nvSpPr>
          <p:cNvPr id="99" name="Google Shape;99;p10"/>
          <p:cNvSpPr/>
          <p:nvPr/>
        </p:nvSpPr>
        <p:spPr>
          <a:xfrm>
            <a:off x="4351294" y="22235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dk1"/>
              </a:solidFill>
              <a:latin typeface="Inter"/>
              <a:ea typeface="Inter"/>
              <a:cs typeface="Inter"/>
              <a:sym typeface="Inter"/>
            </a:endParaRPr>
          </a:p>
          <a:p>
            <a:pPr indent="0" lvl="0" marL="0" rtl="0" algn="ctr">
              <a:spcBef>
                <a:spcPts val="0"/>
              </a:spcBef>
              <a:spcAft>
                <a:spcPts val="0"/>
              </a:spcAft>
              <a:buNone/>
            </a:pPr>
            <a:r>
              <a:rPr lang="en" sz="900">
                <a:solidFill>
                  <a:schemeClr val="dk1"/>
                </a:solidFill>
                <a:latin typeface="Inter"/>
                <a:ea typeface="Inter"/>
                <a:cs typeface="Inter"/>
                <a:sym typeface="Inter"/>
              </a:rPr>
              <a:t>History</a:t>
            </a:r>
            <a:endParaRPr sz="900">
              <a:solidFill>
                <a:schemeClr val="dk1"/>
              </a:solidFill>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1"/>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 name="Google Shape;105;p1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Two Agent Chat</a:t>
            </a:r>
            <a:endParaRPr b="1" sz="2400">
              <a:solidFill>
                <a:schemeClr val="lt1"/>
              </a:solidFill>
              <a:latin typeface="Inter"/>
              <a:ea typeface="Inter"/>
              <a:cs typeface="Inter"/>
              <a:sym typeface="Inter"/>
            </a:endParaRPr>
          </a:p>
        </p:txBody>
      </p:sp>
      <p:pic>
        <p:nvPicPr>
          <p:cNvPr id="106" name="Google Shape;106;p11"/>
          <p:cNvPicPr preferRelativeResize="0"/>
          <p:nvPr/>
        </p:nvPicPr>
        <p:blipFill rotWithShape="1">
          <a:blip r:embed="rId3">
            <a:alphaModFix/>
          </a:blip>
          <a:srcRect b="0" l="0" r="4168" t="0"/>
          <a:stretch/>
        </p:blipFill>
        <p:spPr>
          <a:xfrm>
            <a:off x="381000" y="966350"/>
            <a:ext cx="8289475" cy="348445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2"/>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2" name="Google Shape;112;p12"/>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85D992"/>
                </a:solidFill>
                <a:latin typeface="Inter"/>
                <a:ea typeface="Inter"/>
                <a:cs typeface="Inter"/>
                <a:sym typeface="Inter"/>
              </a:rPr>
              <a:t>Agent A</a:t>
            </a:r>
            <a:r>
              <a:rPr lang="en" sz="2000">
                <a:solidFill>
                  <a:schemeClr val="lt1"/>
                </a:solidFill>
                <a:latin typeface="Inter"/>
                <a:ea typeface="Inter"/>
                <a:cs typeface="Inter"/>
                <a:sym typeface="Inter"/>
              </a:rPr>
              <a:t> creates content; </a:t>
            </a:r>
            <a:r>
              <a:rPr lang="en" sz="2000">
                <a:solidFill>
                  <a:srgbClr val="F9C823"/>
                </a:solidFill>
                <a:latin typeface="Inter"/>
                <a:ea typeface="Inter"/>
                <a:cs typeface="Inter"/>
                <a:sym typeface="Inter"/>
              </a:rPr>
              <a:t>Agent B</a:t>
            </a:r>
            <a:r>
              <a:rPr lang="en" sz="2000">
                <a:solidFill>
                  <a:schemeClr val="lt1"/>
                </a:solidFill>
                <a:latin typeface="Inter"/>
                <a:ea typeface="Inter"/>
                <a:cs typeface="Inter"/>
                <a:sym typeface="Inter"/>
              </a:rPr>
              <a:t> reviews it</a:t>
            </a:r>
            <a:endParaRPr sz="2000">
              <a:solidFill>
                <a:schemeClr val="lt1"/>
              </a:solidFill>
              <a:latin typeface="Inter"/>
              <a:ea typeface="Inter"/>
              <a:cs typeface="Inter"/>
              <a:sym typeface="Inter"/>
            </a:endParaRPr>
          </a:p>
        </p:txBody>
      </p:sp>
      <p:sp>
        <p:nvSpPr>
          <p:cNvPr id="113" name="Google Shape;113;p1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Reflection-Based Systems</a:t>
            </a:r>
            <a:endParaRPr b="1" sz="2400">
              <a:solidFill>
                <a:schemeClr val="lt1"/>
              </a:solidFill>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22667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